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slideLayout" Target="../slideLayouts/slideLayout1.xml"/><Relationship Id="rId1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slideLayout" Target="../slideLayouts/slideLayout1.xml"/><Relationship Id="rId1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slideLayout" Target="../slideLayouts/slideLayout1.xml"/><Relationship Id="rId1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image" Target="../media/image-4-26.png"/><Relationship Id="rId27" Type="http://schemas.openxmlformats.org/officeDocument/2006/relationships/image" Target="../media/image-4-27.png"/><Relationship Id="rId28" Type="http://schemas.openxmlformats.org/officeDocument/2006/relationships/image" Target="../media/image-4-28.png"/><Relationship Id="rId29" Type="http://schemas.openxmlformats.org/officeDocument/2006/relationships/image" Target="../media/image-4-29.png"/><Relationship Id="rId30" Type="http://schemas.openxmlformats.org/officeDocument/2006/relationships/slideLayout" Target="../slideLayouts/slideLayout1.xml"/><Relationship Id="rId3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slideLayout" Target="../slideLayouts/slideLayout1.xml"/><Relationship Id="rId2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slideLayout" Target="../slideLayouts/slideLayout1.xml"/><Relationship Id="rId1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slideLayout" Target="../slideLayouts/slideLayout1.xml"/><Relationship Id="rId2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image" Target="../media/image-8-26.png"/><Relationship Id="rId27" Type="http://schemas.openxmlformats.org/officeDocument/2006/relationships/image" Target="../media/image-8-27.png"/><Relationship Id="rId28" Type="http://schemas.openxmlformats.org/officeDocument/2006/relationships/image" Target="../media/image-8-28.png"/><Relationship Id="rId29" Type="http://schemas.openxmlformats.org/officeDocument/2006/relationships/image" Target="../media/image-8-29.png"/><Relationship Id="rId30" Type="http://schemas.openxmlformats.org/officeDocument/2006/relationships/slideLayout" Target="../slideLayouts/slideLayout1.xml"/><Relationship Id="rId3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slideLayout" Target="../slideLayouts/slideLayout1.xml"/><Relationship Id="rId1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12192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181100"/>
            <a:ext cx="5638800" cy="4876800"/>
          </a:xfrm>
          <a:prstGeom prst="rect">
            <a:avLst/>
          </a:prstGeom>
        </p:spPr>
      </p:pic>
      <p:pic>
        <p:nvPicPr>
          <p:cNvPr id="5" name="Image 3" descr="preencoded.png">    </p:cNvPr>
          <p:cNvPicPr>
            <a:picLocks noChangeAspect="1"/>
          </p:cNvPicPr>
          <p:nvPr/>
        </p:nvPicPr>
        <p:blipFill>
          <a:blip r:embed="rId4"/>
          <a:stretch>
            <a:fillRect/>
          </a:stretch>
        </p:blipFill>
        <p:spPr>
          <a:xfrm>
            <a:off x="944910" y="2667000"/>
            <a:ext cx="4510980" cy="2438400"/>
          </a:xfrm>
          <a:prstGeom prst="rect">
            <a:avLst/>
          </a:prstGeom>
        </p:spPr>
      </p:pic>
      <p:pic>
        <p:nvPicPr>
          <p:cNvPr id="6" name="Image 4" descr="preencoded.png">    </p:cNvPr>
          <p:cNvPicPr>
            <a:picLocks noChangeAspect="1"/>
          </p:cNvPicPr>
          <p:nvPr/>
        </p:nvPicPr>
        <p:blipFill>
          <a:blip r:embed="rId5"/>
          <a:stretch>
            <a:fillRect/>
          </a:stretch>
        </p:blipFill>
        <p:spPr>
          <a:xfrm>
            <a:off x="1676846" y="3429000"/>
            <a:ext cx="285750" cy="342900"/>
          </a:xfrm>
          <a:prstGeom prst="rect">
            <a:avLst/>
          </a:prstGeom>
        </p:spPr>
      </p:pic>
      <p:pic>
        <p:nvPicPr>
          <p:cNvPr id="7" name="Image 5" descr="preencoded.png">    </p:cNvPr>
          <p:cNvPicPr>
            <a:picLocks noChangeAspect="1"/>
          </p:cNvPicPr>
          <p:nvPr/>
        </p:nvPicPr>
        <p:blipFill>
          <a:blip r:embed="rId6"/>
          <a:stretch>
            <a:fillRect/>
          </a:stretch>
        </p:blipFill>
        <p:spPr>
          <a:xfrm>
            <a:off x="1733996" y="3848100"/>
            <a:ext cx="171450" cy="266700"/>
          </a:xfrm>
          <a:prstGeom prst="rect">
            <a:avLst/>
          </a:prstGeom>
        </p:spPr>
      </p:pic>
      <p:pic>
        <p:nvPicPr>
          <p:cNvPr id="8" name="Image 6" descr="preencoded.png">    </p:cNvPr>
          <p:cNvPicPr>
            <a:picLocks noChangeAspect="1"/>
          </p:cNvPicPr>
          <p:nvPr/>
        </p:nvPicPr>
        <p:blipFill>
          <a:blip r:embed="rId7"/>
          <a:stretch>
            <a:fillRect/>
          </a:stretch>
        </p:blipFill>
        <p:spPr>
          <a:xfrm>
            <a:off x="3057376" y="2895600"/>
            <a:ext cx="285750" cy="342900"/>
          </a:xfrm>
          <a:prstGeom prst="rect">
            <a:avLst/>
          </a:prstGeom>
        </p:spPr>
      </p:pic>
      <p:pic>
        <p:nvPicPr>
          <p:cNvPr id="9" name="Image 7" descr="preencoded.png">    </p:cNvPr>
          <p:cNvPicPr>
            <a:picLocks noChangeAspect="1"/>
          </p:cNvPicPr>
          <p:nvPr/>
        </p:nvPicPr>
        <p:blipFill>
          <a:blip r:embed="rId8"/>
          <a:stretch>
            <a:fillRect/>
          </a:stretch>
        </p:blipFill>
        <p:spPr>
          <a:xfrm>
            <a:off x="3114526" y="3314700"/>
            <a:ext cx="171450" cy="266700"/>
          </a:xfrm>
          <a:prstGeom prst="rect">
            <a:avLst/>
          </a:prstGeom>
        </p:spPr>
      </p:pic>
      <p:pic>
        <p:nvPicPr>
          <p:cNvPr id="10" name="Image 8" descr="preencoded.png">    </p:cNvPr>
          <p:cNvPicPr>
            <a:picLocks noChangeAspect="1"/>
          </p:cNvPicPr>
          <p:nvPr/>
        </p:nvPicPr>
        <p:blipFill>
          <a:blip r:embed="rId9"/>
          <a:stretch>
            <a:fillRect/>
          </a:stretch>
        </p:blipFill>
        <p:spPr>
          <a:xfrm>
            <a:off x="3114526" y="3962400"/>
            <a:ext cx="171450" cy="266700"/>
          </a:xfrm>
          <a:prstGeom prst="rect">
            <a:avLst/>
          </a:prstGeom>
        </p:spPr>
      </p:pic>
      <p:pic>
        <p:nvPicPr>
          <p:cNvPr id="11" name="Image 9" descr="preencoded.png">    </p:cNvPr>
          <p:cNvPicPr>
            <a:picLocks noChangeAspect="1"/>
          </p:cNvPicPr>
          <p:nvPr/>
        </p:nvPicPr>
        <p:blipFill>
          <a:blip r:embed="rId10"/>
          <a:stretch>
            <a:fillRect/>
          </a:stretch>
        </p:blipFill>
        <p:spPr>
          <a:xfrm>
            <a:off x="3057376" y="4305300"/>
            <a:ext cx="285750" cy="342900"/>
          </a:xfrm>
          <a:prstGeom prst="rect">
            <a:avLst/>
          </a:prstGeom>
        </p:spPr>
      </p:pic>
      <p:pic>
        <p:nvPicPr>
          <p:cNvPr id="12" name="Image 10" descr="preencoded.png">    </p:cNvPr>
          <p:cNvPicPr>
            <a:picLocks noChangeAspect="1"/>
          </p:cNvPicPr>
          <p:nvPr/>
        </p:nvPicPr>
        <p:blipFill>
          <a:blip r:embed="rId11"/>
          <a:stretch>
            <a:fillRect/>
          </a:stretch>
        </p:blipFill>
        <p:spPr>
          <a:xfrm>
            <a:off x="6172200" y="2438400"/>
            <a:ext cx="5638800" cy="533400"/>
          </a:xfrm>
          <a:prstGeom prst="rect">
            <a:avLst/>
          </a:prstGeom>
        </p:spPr>
      </p:pic>
      <p:pic>
        <p:nvPicPr>
          <p:cNvPr id="13" name="Image 11" descr="preencoded.png">    </p:cNvPr>
          <p:cNvPicPr>
            <a:picLocks noChangeAspect="1"/>
          </p:cNvPicPr>
          <p:nvPr/>
        </p:nvPicPr>
        <p:blipFill>
          <a:blip r:embed="rId12"/>
          <a:stretch>
            <a:fillRect/>
          </a:stretch>
        </p:blipFill>
        <p:spPr>
          <a:xfrm>
            <a:off x="6172200" y="3200400"/>
            <a:ext cx="5638800" cy="1143000"/>
          </a:xfrm>
          <a:prstGeom prst="rect">
            <a:avLst/>
          </a:prstGeom>
        </p:spPr>
      </p:pic>
      <p:pic>
        <p:nvPicPr>
          <p:cNvPr id="14" name="Image 12" descr="preencoded.png">    </p:cNvPr>
          <p:cNvPicPr>
            <a:picLocks noChangeAspect="1"/>
          </p:cNvPicPr>
          <p:nvPr/>
        </p:nvPicPr>
        <p:blipFill>
          <a:blip r:embed="rId13"/>
          <a:stretch>
            <a:fillRect/>
          </a:stretch>
        </p:blipFill>
        <p:spPr>
          <a:xfrm>
            <a:off x="6172200" y="4572000"/>
            <a:ext cx="5638800" cy="762000"/>
          </a:xfrm>
          <a:prstGeom prst="rect">
            <a:avLst/>
          </a:prstGeom>
        </p:spPr>
      </p:pic>
      <p:pic>
        <p:nvPicPr>
          <p:cNvPr id="15" name="Image 13" descr="preencoded.png">    </p:cNvPr>
          <p:cNvPicPr>
            <a:picLocks noChangeAspect="1"/>
          </p:cNvPicPr>
          <p:nvPr/>
        </p:nvPicPr>
        <p:blipFill>
          <a:blip r:embed="rId14"/>
          <a:stretch>
            <a:fillRect/>
          </a:stretch>
        </p:blipFill>
        <p:spPr>
          <a:xfrm>
            <a:off x="6324600" y="4752975"/>
            <a:ext cx="114300" cy="152400"/>
          </a:xfrm>
          <a:prstGeom prst="rect">
            <a:avLst/>
          </a:prstGeom>
        </p:spPr>
      </p:pic>
      <p:sp>
        <p:nvSpPr>
          <p:cNvPr id="16"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E40AF"/>
                </a:solidFill>
                <a:latin typeface="ui-sans-serif" pitchFamily="34" charset="0"/>
                <a:ea typeface="ui-sans-serif" pitchFamily="34" charset="-122"/>
                <a:cs typeface="ui-sans-serif" pitchFamily="34" charset="-120"/>
              </a:rPr>
              <a:t>Mọi thứ đều là sự Cân Bằng</a:t>
            </a:r>
            <a:endParaRPr lang="en-US" sz="2700" dirty="0"/>
          </a:p>
        </p:txBody>
      </p:sp>
      <p:sp>
        <p:nvSpPr>
          <p:cNvPr id="17" name="Text 1"/>
          <p:cNvSpPr/>
          <p:nvPr/>
        </p:nvSpPr>
        <p:spPr>
          <a:xfrm>
            <a:off x="1330821" y="2133600"/>
            <a:ext cx="4486811" cy="304800"/>
          </a:xfrm>
          <a:prstGeom prst="rect">
            <a:avLst/>
          </a:prstGeom>
          <a:noFill/>
          <a:ln/>
        </p:spPr>
        <p:txBody>
          <a:bodyPr wrap="square" lIns="0" tIns="0" rIns="0" bIns="0" rtlCol="0" anchor="t" vert="horz"/>
          <a:lstStyle/>
          <a:p>
            <a:pPr indent="0" marL="0">
              <a:lnSpc>
                <a:spcPts val="2400"/>
              </a:lnSpc>
              <a:buNone/>
            </a:pPr>
            <a:r>
              <a:rPr lang="en-US" sz="1800" b="1" dirty="0">
                <a:solidFill>
                  <a:srgbClr val="1D4ED8"/>
                </a:solidFill>
                <a:latin typeface="ui-sans-serif" pitchFamily="34" charset="0"/>
                <a:ea typeface="ui-sans-serif" pitchFamily="34" charset="-122"/>
                <a:cs typeface="ui-sans-serif" pitchFamily="34" charset="-120"/>
              </a:rPr>
              <a:t>Mô hình CO</a:t>
            </a:r>
            <a:pPr indent="0" marL="0">
              <a:lnSpc>
                <a:spcPts val="2400"/>
              </a:lnSpc>
              <a:buNone/>
            </a:pPr>
            <a:r>
              <a:rPr lang="en-US" sz="1350" b="1" dirty="0">
                <a:solidFill>
                  <a:srgbClr val="1D4ED8"/>
                </a:solidFill>
                <a:latin typeface="ui-sans-serif" pitchFamily="34" charset="0"/>
                <a:ea typeface="ui-sans-serif" pitchFamily="34" charset="-122"/>
                <a:cs typeface="ui-sans-serif" pitchFamily="34" charset="-120"/>
              </a:rPr>
              <a:t>2</a:t>
            </a:r>
            <a:pPr indent="0" marL="0">
              <a:lnSpc>
                <a:spcPts val="2400"/>
              </a:lnSpc>
              <a:buNone/>
            </a:pPr>
            <a:r>
              <a:rPr lang="en-US" sz="1800" b="1" dirty="0">
                <a:solidFill>
                  <a:srgbClr val="1D4ED8"/>
                </a:solidFill>
                <a:latin typeface="ui-sans-serif" pitchFamily="34" charset="0"/>
                <a:ea typeface="ui-sans-serif" pitchFamily="34" charset="-122"/>
                <a:cs typeface="ui-sans-serif" pitchFamily="34" charset="-120"/>
              </a:rPr>
              <a:t> trong phòng kín</a:t>
            </a:r>
            <a:endParaRPr lang="en-US" sz="1800" dirty="0"/>
          </a:p>
        </p:txBody>
      </p:sp>
      <p:sp>
        <p:nvSpPr>
          <p:cNvPr id="18" name="Text 2"/>
          <p:cNvSpPr/>
          <p:nvPr/>
        </p:nvSpPr>
        <p:spPr>
          <a:xfrm>
            <a:off x="1173510" y="4152900"/>
            <a:ext cx="1551087" cy="190500"/>
          </a:xfrm>
          <a:prstGeom prst="rect">
            <a:avLst/>
          </a:prstGeom>
          <a:noFill/>
          <a:ln/>
        </p:spPr>
        <p:txBody>
          <a:bodyPr wrap="square" lIns="0" tIns="0" rIns="0" bIns="0" rtlCol="0" anchor="t" vert="horz"/>
          <a:lstStyle/>
          <a:p>
            <a:pPr indent="0" marL="0">
              <a:lnSpc>
                <a:spcPts val="1500"/>
              </a:lnSpc>
              <a:buNone/>
            </a:pPr>
            <a:r>
              <a:rPr lang="en-US" sz="1050" dirty="0">
                <a:solidFill>
                  <a:srgbClr val="1D4ED8"/>
                </a:solidFill>
                <a:latin typeface="ui-sans-serif" pitchFamily="34" charset="0"/>
                <a:ea typeface="ui-sans-serif" pitchFamily="34" charset="-122"/>
                <a:cs typeface="ui-sans-serif" pitchFamily="34" charset="-120"/>
              </a:rPr>
              <a:t>Người thở ra (R</a:t>
            </a:r>
            <a:pPr indent="0" marL="0">
              <a:lnSpc>
                <a:spcPts val="1500"/>
              </a:lnSpc>
              <a:buNone/>
            </a:pPr>
            <a:r>
              <a:rPr lang="en-US" sz="788" dirty="0">
                <a:solidFill>
                  <a:srgbClr val="1D4ED8"/>
                </a:solidFill>
                <a:latin typeface="ui-sans-serif" pitchFamily="34" charset="0"/>
                <a:ea typeface="ui-sans-serif" pitchFamily="34" charset="-122"/>
                <a:cs typeface="ui-sans-serif" pitchFamily="34" charset="-120"/>
              </a:rPr>
              <a:t>emit</a:t>
            </a:r>
            <a:pPr indent="0" marL="0">
              <a:lnSpc>
                <a:spcPts val="1500"/>
              </a:lnSpc>
              <a:buNone/>
            </a:pPr>
            <a:r>
              <a:rPr lang="en-US" sz="1050" dirty="0">
                <a:solidFill>
                  <a:srgbClr val="1D4ED8"/>
                </a:solidFill>
                <a:latin typeface="ui-sans-serif" pitchFamily="34" charset="0"/>
                <a:ea typeface="ui-sans-serif" pitchFamily="34" charset="-122"/>
                <a:cs typeface="ui-sans-serif" pitchFamily="34" charset="-120"/>
              </a:rPr>
              <a:t>)</a:t>
            </a:r>
            <a:endParaRPr lang="en-US" sz="1050" dirty="0"/>
          </a:p>
        </p:txBody>
      </p:sp>
      <p:sp>
        <p:nvSpPr>
          <p:cNvPr id="19" name="Text 3"/>
          <p:cNvSpPr/>
          <p:nvPr/>
        </p:nvSpPr>
        <p:spPr>
          <a:xfrm>
            <a:off x="2455813" y="3619500"/>
            <a:ext cx="1786830" cy="190500"/>
          </a:xfrm>
          <a:prstGeom prst="rect">
            <a:avLst/>
          </a:prstGeom>
          <a:noFill/>
          <a:ln/>
        </p:spPr>
        <p:txBody>
          <a:bodyPr wrap="square" lIns="0" tIns="0" rIns="0" bIns="0" rtlCol="0" anchor="t" vert="horz"/>
          <a:lstStyle/>
          <a:p>
            <a:pPr indent="0" marL="0">
              <a:lnSpc>
                <a:spcPts val="1500"/>
              </a:lnSpc>
              <a:buNone/>
            </a:pPr>
            <a:r>
              <a:rPr lang="en-US" sz="1050" dirty="0">
                <a:solidFill>
                  <a:srgbClr val="1D4ED8"/>
                </a:solidFill>
                <a:latin typeface="ui-sans-serif" pitchFamily="34" charset="0"/>
                <a:ea typeface="ui-sans-serif" pitchFamily="34" charset="-122"/>
                <a:cs typeface="ui-sans-serif" pitchFamily="34" charset="-120"/>
              </a:rPr>
              <a:t>Khí ngoài trời (q×C</a:t>
            </a:r>
            <a:pPr indent="0" marL="0">
              <a:lnSpc>
                <a:spcPts val="1500"/>
              </a:lnSpc>
              <a:buNone/>
            </a:pPr>
            <a:r>
              <a:rPr lang="en-US" sz="788" dirty="0">
                <a:solidFill>
                  <a:srgbClr val="1D4ED8"/>
                </a:solidFill>
                <a:latin typeface="ui-sans-serif" pitchFamily="34" charset="0"/>
                <a:ea typeface="ui-sans-serif" pitchFamily="34" charset="-122"/>
                <a:cs typeface="ui-sans-serif" pitchFamily="34" charset="-120"/>
              </a:rPr>
              <a:t>out</a:t>
            </a:r>
            <a:pPr indent="0" marL="0">
              <a:lnSpc>
                <a:spcPts val="1500"/>
              </a:lnSpc>
              <a:buNone/>
            </a:pPr>
            <a:r>
              <a:rPr lang="en-US" sz="1050" dirty="0">
                <a:solidFill>
                  <a:srgbClr val="1D4ED8"/>
                </a:solidFill>
                <a:latin typeface="ui-sans-serif" pitchFamily="34" charset="0"/>
                <a:ea typeface="ui-sans-serif" pitchFamily="34" charset="-122"/>
                <a:cs typeface="ui-sans-serif" pitchFamily="34" charset="-120"/>
              </a:rPr>
              <a:t>)</a:t>
            </a:r>
            <a:endParaRPr lang="en-US" sz="1050" dirty="0"/>
          </a:p>
        </p:txBody>
      </p:sp>
      <p:sp>
        <p:nvSpPr>
          <p:cNvPr id="20" name="Text 4"/>
          <p:cNvSpPr/>
          <p:nvPr/>
        </p:nvSpPr>
        <p:spPr>
          <a:xfrm>
            <a:off x="2132707" y="4686300"/>
            <a:ext cx="2562285" cy="190500"/>
          </a:xfrm>
          <a:prstGeom prst="rect">
            <a:avLst/>
          </a:prstGeom>
          <a:noFill/>
          <a:ln/>
        </p:spPr>
        <p:txBody>
          <a:bodyPr wrap="square" lIns="0" tIns="0" rIns="0" bIns="0" rtlCol="0" anchor="t" vert="horz"/>
          <a:lstStyle/>
          <a:p>
            <a:pPr indent="0" marL="0">
              <a:lnSpc>
                <a:spcPts val="1500"/>
              </a:lnSpc>
              <a:buNone/>
            </a:pPr>
            <a:r>
              <a:rPr lang="en-US" sz="1050" dirty="0">
                <a:solidFill>
                  <a:srgbClr val="1D4ED8"/>
                </a:solidFill>
                <a:latin typeface="ui-sans-serif" pitchFamily="34" charset="0"/>
                <a:ea typeface="ui-sans-serif" pitchFamily="34" charset="-122"/>
                <a:cs typeface="ui-sans-serif" pitchFamily="34" charset="-120"/>
              </a:rPr>
              <a:t>Khí trong phòng bị đẩy ra (q×C)</a:t>
            </a:r>
            <a:endParaRPr lang="en-US" sz="1050" dirty="0"/>
          </a:p>
        </p:txBody>
      </p:sp>
      <p:sp>
        <p:nvSpPr>
          <p:cNvPr id="21" name="Text 5"/>
          <p:cNvSpPr/>
          <p:nvPr/>
        </p:nvSpPr>
        <p:spPr>
          <a:xfrm>
            <a:off x="2401937" y="3733800"/>
            <a:ext cx="481459"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ui-sans-serif" pitchFamily="34" charset="0"/>
                <a:ea typeface="ui-sans-serif" pitchFamily="34" charset="-122"/>
                <a:cs typeface="ui-sans-serif" pitchFamily="34" charset="-120"/>
              </a:rPr>
              <a:t>CO</a:t>
            </a:r>
            <a:pPr indent="0" marL="0">
              <a:lnSpc>
                <a:spcPts val="2400"/>
              </a:lnSpc>
              <a:buNone/>
            </a:pPr>
            <a:r>
              <a:rPr lang="en-US" sz="1350" b="1" dirty="0">
                <a:solidFill>
                  <a:srgbClr val="1E40AF"/>
                </a:solidFill>
                <a:latin typeface="ui-sans-serif" pitchFamily="34" charset="0"/>
                <a:ea typeface="ui-sans-serif" pitchFamily="34" charset="-122"/>
                <a:cs typeface="ui-sans-serif" pitchFamily="34" charset="-120"/>
              </a:rPr>
              <a:t>2</a:t>
            </a:r>
            <a:endParaRPr lang="en-US" sz="1800" dirty="0"/>
          </a:p>
        </p:txBody>
      </p:sp>
      <p:sp>
        <p:nvSpPr>
          <p:cNvPr id="22" name="Text 6"/>
          <p:cNvSpPr/>
          <p:nvPr/>
        </p:nvSpPr>
        <p:spPr>
          <a:xfrm>
            <a:off x="2959596" y="3733800"/>
            <a:ext cx="481459"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ui-sans-serif" pitchFamily="34" charset="0"/>
                <a:ea typeface="ui-sans-serif" pitchFamily="34" charset="-122"/>
                <a:cs typeface="ui-sans-serif" pitchFamily="34" charset="-120"/>
              </a:rPr>
              <a:t>CO</a:t>
            </a:r>
            <a:pPr indent="0" marL="0">
              <a:lnSpc>
                <a:spcPts val="2400"/>
              </a:lnSpc>
              <a:buNone/>
            </a:pPr>
            <a:r>
              <a:rPr lang="en-US" sz="1350" b="1" dirty="0">
                <a:solidFill>
                  <a:srgbClr val="1E40AF"/>
                </a:solidFill>
                <a:latin typeface="ui-sans-serif" pitchFamily="34" charset="0"/>
                <a:ea typeface="ui-sans-serif" pitchFamily="34" charset="-122"/>
                <a:cs typeface="ui-sans-serif" pitchFamily="34" charset="-120"/>
              </a:rPr>
              <a:t>2</a:t>
            </a:r>
            <a:endParaRPr lang="en-US" sz="1800" dirty="0"/>
          </a:p>
        </p:txBody>
      </p:sp>
      <p:sp>
        <p:nvSpPr>
          <p:cNvPr id="23" name="Text 7"/>
          <p:cNvSpPr/>
          <p:nvPr/>
        </p:nvSpPr>
        <p:spPr>
          <a:xfrm>
            <a:off x="3517255" y="3733800"/>
            <a:ext cx="481459"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ui-sans-serif" pitchFamily="34" charset="0"/>
                <a:ea typeface="ui-sans-serif" pitchFamily="34" charset="-122"/>
                <a:cs typeface="ui-sans-serif" pitchFamily="34" charset="-120"/>
              </a:rPr>
              <a:t>CO</a:t>
            </a:r>
            <a:pPr indent="0" marL="0">
              <a:lnSpc>
                <a:spcPts val="2400"/>
              </a:lnSpc>
              <a:buNone/>
            </a:pPr>
            <a:r>
              <a:rPr lang="en-US" sz="1350" b="1" dirty="0">
                <a:solidFill>
                  <a:srgbClr val="1E40AF"/>
                </a:solidFill>
                <a:latin typeface="ui-sans-serif" pitchFamily="34" charset="0"/>
                <a:ea typeface="ui-sans-serif" pitchFamily="34" charset="-122"/>
                <a:cs typeface="ui-sans-serif" pitchFamily="34" charset="-120"/>
              </a:rPr>
              <a:t>2</a:t>
            </a:r>
            <a:endParaRPr lang="en-US" sz="1800" dirty="0"/>
          </a:p>
        </p:txBody>
      </p:sp>
      <p:sp>
        <p:nvSpPr>
          <p:cNvPr id="24" name="Text 8"/>
          <p:cNvSpPr/>
          <p:nvPr/>
        </p:nvSpPr>
        <p:spPr>
          <a:xfrm>
            <a:off x="6172200" y="1905000"/>
            <a:ext cx="676656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D4ED8"/>
                </a:solidFill>
                <a:latin typeface="ui-sans-serif" pitchFamily="34" charset="0"/>
                <a:ea typeface="ui-sans-serif" pitchFamily="34" charset="-122"/>
                <a:cs typeface="ui-sans-serif" pitchFamily="34" charset="-120"/>
              </a:rPr>
              <a:t>Phương trình cân bằng</a:t>
            </a:r>
            <a:endParaRPr lang="en-US" sz="1800" dirty="0"/>
          </a:p>
        </p:txBody>
      </p:sp>
      <p:sp>
        <p:nvSpPr>
          <p:cNvPr id="25" name="Text 9"/>
          <p:cNvSpPr/>
          <p:nvPr/>
        </p:nvSpPr>
        <p:spPr>
          <a:xfrm>
            <a:off x="5722620" y="2533650"/>
            <a:ext cx="653796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000000"/>
                </a:solidFill>
                <a:latin typeface="ui-sans-serif" pitchFamily="34" charset="0"/>
                <a:ea typeface="ui-sans-serif" pitchFamily="34" charset="-122"/>
                <a:cs typeface="ui-sans-serif" pitchFamily="34" charset="-120"/>
              </a:rPr>
              <a:t>Tốc độ thay đổi (dC/dt) = Tốc độ VÀO - Tốc độ RA</a:t>
            </a:r>
            <a:endParaRPr lang="en-US" sz="1500" dirty="0"/>
          </a:p>
        </p:txBody>
      </p:sp>
      <p:sp>
        <p:nvSpPr>
          <p:cNvPr id="26" name="Text 10"/>
          <p:cNvSpPr/>
          <p:nvPr/>
        </p:nvSpPr>
        <p:spPr>
          <a:xfrm>
            <a:off x="5722620" y="3295650"/>
            <a:ext cx="653796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000000"/>
                </a:solidFill>
                <a:latin typeface="ui-sans-serif" pitchFamily="34" charset="0"/>
                <a:ea typeface="ui-sans-serif" pitchFamily="34" charset="-122"/>
                <a:cs typeface="ui-sans-serif" pitchFamily="34" charset="-120"/>
              </a:rPr>
              <a:t>Tại trạng thái cân bằng:</a:t>
            </a:r>
            <a:endParaRPr lang="en-US" sz="1500" dirty="0"/>
          </a:p>
        </p:txBody>
      </p:sp>
      <p:sp>
        <p:nvSpPr>
          <p:cNvPr id="27" name="Text 11"/>
          <p:cNvSpPr/>
          <p:nvPr/>
        </p:nvSpPr>
        <p:spPr>
          <a:xfrm>
            <a:off x="6267450" y="3638550"/>
            <a:ext cx="544830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000000"/>
                </a:solidFill>
                <a:latin typeface="ui-sans-serif" pitchFamily="34" charset="0"/>
                <a:ea typeface="ui-sans-serif" pitchFamily="34" charset="-122"/>
                <a:cs typeface="ui-sans-serif" pitchFamily="34" charset="-120"/>
              </a:rPr>
              <a:t>dC/dt = 0</a:t>
            </a:r>
            <a:endParaRPr lang="en-US" sz="1500" dirty="0"/>
          </a:p>
        </p:txBody>
      </p:sp>
      <p:sp>
        <p:nvSpPr>
          <p:cNvPr id="28" name="Text 12"/>
          <p:cNvSpPr/>
          <p:nvPr/>
        </p:nvSpPr>
        <p:spPr>
          <a:xfrm>
            <a:off x="6267450" y="3981450"/>
            <a:ext cx="544830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000000"/>
                </a:solidFill>
                <a:latin typeface="ui-sans-serif" pitchFamily="34" charset="0"/>
                <a:ea typeface="ui-sans-serif" pitchFamily="34" charset="-122"/>
                <a:cs typeface="ui-sans-serif" pitchFamily="34" charset="-120"/>
              </a:rPr>
              <a:t>VÀO = RA</a:t>
            </a:r>
            <a:endParaRPr lang="en-US" sz="1500" dirty="0"/>
          </a:p>
        </p:txBody>
      </p:sp>
      <p:sp>
        <p:nvSpPr>
          <p:cNvPr id="29" name="Text 13"/>
          <p:cNvSpPr/>
          <p:nvPr/>
        </p:nvSpPr>
        <p:spPr>
          <a:xfrm>
            <a:off x="6515100" y="4724400"/>
            <a:ext cx="5334000" cy="457200"/>
          </a:xfrm>
          <a:prstGeom prst="rect">
            <a:avLst/>
          </a:prstGeom>
          <a:noFill/>
          <a:ln/>
        </p:spPr>
        <p:txBody>
          <a:bodyPr wrap="square" lIns="0" tIns="0" rIns="0" bIns="0" rtlCol="0" anchor="t" vert="horz"/>
          <a:lstStyle/>
          <a:p>
            <a:pPr indent="0" marL="0">
              <a:lnSpc>
                <a:spcPts val="1800"/>
              </a:lnSpc>
              <a:buNone/>
            </a:pPr>
            <a:r>
              <a:rPr lang="en-US" sz="1200" dirty="0">
                <a:solidFill>
                  <a:srgbClr val="1E40AF"/>
                </a:solidFill>
                <a:latin typeface="ui-sans-serif" pitchFamily="34" charset="0"/>
                <a:ea typeface="ui-sans-serif" pitchFamily="34" charset="-122"/>
                <a:cs typeface="ui-sans-serif" pitchFamily="34" charset="-120"/>
              </a:rPr>
              <a:t> Khi tốc độ vào bằng tốc độ ra, nồng độ CO</a:t>
            </a:r>
            <a:pPr indent="0" marL="0">
              <a:lnSpc>
                <a:spcPts val="1800"/>
              </a:lnSpc>
              <a:buNone/>
            </a:pPr>
            <a:r>
              <a:rPr lang="en-US" sz="900" dirty="0">
                <a:solidFill>
                  <a:srgbClr val="1E40AF"/>
                </a:solidFill>
                <a:latin typeface="ui-sans-serif" pitchFamily="34" charset="0"/>
                <a:ea typeface="ui-sans-serif" pitchFamily="34" charset="-122"/>
                <a:cs typeface="ui-sans-serif" pitchFamily="34" charset="-120"/>
              </a:rPr>
              <a:t>2</a:t>
            </a:r>
            <a:pPr indent="0" marL="0">
              <a:lnSpc>
                <a:spcPts val="1800"/>
              </a:lnSpc>
              <a:buNone/>
            </a:pPr>
            <a:r>
              <a:rPr lang="en-US" sz="1200" dirty="0">
                <a:solidFill>
                  <a:srgbClr val="1E40AF"/>
                </a:solidFill>
                <a:latin typeface="ui-sans-serif" pitchFamily="34" charset="0"/>
                <a:ea typeface="ui-sans-serif" pitchFamily="34" charset="-122"/>
                <a:cs typeface="ui-sans-serif" pitchFamily="34" charset="-120"/>
              </a:rPr>
              <a:t> trong phòng đạt mức ổn định.</a:t>
            </a:r>
            <a:endParaRPr lang="en-US" sz="1200" dirty="0"/>
          </a:p>
        </p:txBody>
      </p:sp>
      <p:sp>
        <p:nvSpPr>
          <p:cNvPr id="30" name="Text 14"/>
          <p:cNvSpPr/>
          <p:nvPr/>
        </p:nvSpPr>
        <p:spPr>
          <a:xfrm>
            <a:off x="381000" y="6286500"/>
            <a:ext cx="11430000" cy="190500"/>
          </a:xfrm>
          <a:prstGeom prst="rect">
            <a:avLst/>
          </a:prstGeom>
          <a:noFill/>
          <a:ln/>
        </p:spPr>
        <p:txBody>
          <a:bodyPr wrap="square" lIns="0" tIns="0" rIns="0" bIns="0" rtlCol="0" anchor="t" vert="horz"/>
          <a:lstStyle/>
          <a:p>
            <a:pPr algn="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Shutterstock</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457200" y="1257300"/>
            <a:ext cx="285750" cy="228600"/>
          </a:xfrm>
          <a:prstGeom prst="rect">
            <a:avLst/>
          </a:prstGeom>
        </p:spPr>
      </p:pic>
      <p:pic>
        <p:nvPicPr>
          <p:cNvPr id="5" name="Image 3" descr="preencoded.png">    </p:cNvPr>
          <p:cNvPicPr>
            <a:picLocks noChangeAspect="1"/>
          </p:cNvPicPr>
          <p:nvPr/>
        </p:nvPicPr>
        <p:blipFill>
          <a:blip r:embed="rId4"/>
          <a:stretch>
            <a:fillRect/>
          </a:stretch>
        </p:blipFill>
        <p:spPr>
          <a:xfrm>
            <a:off x="457200" y="1714500"/>
            <a:ext cx="171450" cy="171450"/>
          </a:xfrm>
          <a:prstGeom prst="rect">
            <a:avLst/>
          </a:prstGeom>
        </p:spPr>
      </p:pic>
      <p:pic>
        <p:nvPicPr>
          <p:cNvPr id="6" name="Image 4" descr="preencoded.png">    </p:cNvPr>
          <p:cNvPicPr>
            <a:picLocks noChangeAspect="1"/>
          </p:cNvPicPr>
          <p:nvPr/>
        </p:nvPicPr>
        <p:blipFill>
          <a:blip r:embed="rId5"/>
          <a:stretch>
            <a:fillRect/>
          </a:stretch>
        </p:blipFill>
        <p:spPr>
          <a:xfrm>
            <a:off x="457200" y="2095500"/>
            <a:ext cx="171450" cy="171450"/>
          </a:xfrm>
          <a:prstGeom prst="rect">
            <a:avLst/>
          </a:prstGeom>
        </p:spPr>
      </p:pic>
      <p:pic>
        <p:nvPicPr>
          <p:cNvPr id="7" name="Image 5" descr="preencoded.png">    </p:cNvPr>
          <p:cNvPicPr>
            <a:picLocks noChangeAspect="1"/>
          </p:cNvPicPr>
          <p:nvPr/>
        </p:nvPicPr>
        <p:blipFill>
          <a:blip r:embed="rId6"/>
          <a:stretch>
            <a:fillRect/>
          </a:stretch>
        </p:blipFill>
        <p:spPr>
          <a:xfrm>
            <a:off x="457200" y="2667000"/>
            <a:ext cx="228600" cy="228600"/>
          </a:xfrm>
          <a:prstGeom prst="rect">
            <a:avLst/>
          </a:prstGeom>
        </p:spPr>
      </p:pic>
      <p:pic>
        <p:nvPicPr>
          <p:cNvPr id="8" name="Image 6" descr="preencoded.png">    </p:cNvPr>
          <p:cNvPicPr>
            <a:picLocks noChangeAspect="1"/>
          </p:cNvPicPr>
          <p:nvPr/>
        </p:nvPicPr>
        <p:blipFill>
          <a:blip r:embed="rId7"/>
          <a:stretch>
            <a:fillRect/>
          </a:stretch>
        </p:blipFill>
        <p:spPr>
          <a:xfrm>
            <a:off x="457200" y="3124200"/>
            <a:ext cx="152400" cy="171450"/>
          </a:xfrm>
          <a:prstGeom prst="rect">
            <a:avLst/>
          </a:prstGeom>
        </p:spPr>
      </p:pic>
      <p:pic>
        <p:nvPicPr>
          <p:cNvPr id="9" name="Image 7" descr="preencoded.png">    </p:cNvPr>
          <p:cNvPicPr>
            <a:picLocks noChangeAspect="1"/>
          </p:cNvPicPr>
          <p:nvPr/>
        </p:nvPicPr>
        <p:blipFill>
          <a:blip r:embed="rId8"/>
          <a:stretch>
            <a:fillRect/>
          </a:stretch>
        </p:blipFill>
        <p:spPr>
          <a:xfrm>
            <a:off x="457200" y="3505200"/>
            <a:ext cx="152400" cy="171450"/>
          </a:xfrm>
          <a:prstGeom prst="rect">
            <a:avLst/>
          </a:prstGeom>
        </p:spPr>
      </p:pic>
      <p:pic>
        <p:nvPicPr>
          <p:cNvPr id="10" name="Image 8" descr="preencoded.png">    </p:cNvPr>
          <p:cNvPicPr>
            <a:picLocks noChangeAspect="1"/>
          </p:cNvPicPr>
          <p:nvPr/>
        </p:nvPicPr>
        <p:blipFill>
          <a:blip r:embed="rId9"/>
          <a:stretch>
            <a:fillRect/>
          </a:stretch>
        </p:blipFill>
        <p:spPr>
          <a:xfrm>
            <a:off x="457200" y="3848100"/>
            <a:ext cx="1482775" cy="495300"/>
          </a:xfrm>
          <a:prstGeom prst="rect">
            <a:avLst/>
          </a:prstGeom>
        </p:spPr>
      </p:pic>
      <p:pic>
        <p:nvPicPr>
          <p:cNvPr id="11" name="Image 9" descr="preencoded.png">    </p:cNvPr>
          <p:cNvPicPr>
            <a:picLocks noChangeAspect="1"/>
          </p:cNvPicPr>
          <p:nvPr/>
        </p:nvPicPr>
        <p:blipFill>
          <a:blip r:embed="rId10"/>
          <a:stretch>
            <a:fillRect/>
          </a:stretch>
        </p:blipFill>
        <p:spPr>
          <a:xfrm>
            <a:off x="6096000" y="1504950"/>
            <a:ext cx="4762500" cy="2381250"/>
          </a:xfrm>
          <a:prstGeom prst="rect">
            <a:avLst/>
          </a:prstGeom>
        </p:spPr>
      </p:pic>
      <p:pic>
        <p:nvPicPr>
          <p:cNvPr id="12" name="Image 10" descr="preencoded.png">    </p:cNvPr>
          <p:cNvPicPr>
            <a:picLocks noChangeAspect="1"/>
          </p:cNvPicPr>
          <p:nvPr/>
        </p:nvPicPr>
        <p:blipFill>
          <a:blip r:embed="rId11"/>
          <a:stretch>
            <a:fillRect/>
          </a:stretch>
        </p:blipFill>
        <p:spPr>
          <a:xfrm>
            <a:off x="6096000" y="4171950"/>
            <a:ext cx="5638800" cy="1943100"/>
          </a:xfrm>
          <a:prstGeom prst="rect">
            <a:avLst/>
          </a:prstGeom>
        </p:spPr>
      </p:pic>
      <p:pic>
        <p:nvPicPr>
          <p:cNvPr id="13" name="Image 11" descr="preencoded.png">    </p:cNvPr>
          <p:cNvPicPr>
            <a:picLocks noChangeAspect="1"/>
          </p:cNvPicPr>
          <p:nvPr/>
        </p:nvPicPr>
        <p:blipFill>
          <a:blip r:embed="rId12"/>
          <a:stretch>
            <a:fillRect/>
          </a:stretch>
        </p:blipFill>
        <p:spPr>
          <a:xfrm>
            <a:off x="6286500" y="4400550"/>
            <a:ext cx="142875" cy="190500"/>
          </a:xfrm>
          <a:prstGeom prst="rect">
            <a:avLst/>
          </a:prstGeom>
        </p:spPr>
      </p:pic>
      <p:pic>
        <p:nvPicPr>
          <p:cNvPr id="14" name="Image 12" descr="preencoded.png">    </p:cNvPr>
          <p:cNvPicPr>
            <a:picLocks noChangeAspect="1"/>
          </p:cNvPicPr>
          <p:nvPr/>
        </p:nvPicPr>
        <p:blipFill>
          <a:blip r:embed="rId13"/>
          <a:stretch>
            <a:fillRect/>
          </a:stretch>
        </p:blipFill>
        <p:spPr>
          <a:xfrm>
            <a:off x="8287941" y="5391150"/>
            <a:ext cx="1254770" cy="533400"/>
          </a:xfrm>
          <a:prstGeom prst="rect">
            <a:avLst/>
          </a:prstGeom>
        </p:spPr>
      </p:pic>
      <p:sp>
        <p:nvSpPr>
          <p:cNvPr id="15" name="Text 0"/>
          <p:cNvSpPr/>
          <p:nvPr/>
        </p:nvSpPr>
        <p:spPr>
          <a:xfrm>
            <a:off x="457200" y="209550"/>
            <a:ext cx="6482953"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Công cụ Toán học: "Trạng thái ổn định"</a:t>
            </a:r>
            <a:endParaRPr lang="en-US" sz="2250" dirty="0"/>
          </a:p>
        </p:txBody>
      </p:sp>
      <p:sp>
        <p:nvSpPr>
          <p:cNvPr id="16" name="Text 1"/>
          <p:cNvSpPr/>
          <p:nvPr/>
        </p:nvSpPr>
        <p:spPr>
          <a:xfrm>
            <a:off x="857250" y="1219200"/>
            <a:ext cx="64008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"Trạng thái ổn định" là gì?</a:t>
            </a:r>
            <a:endParaRPr lang="en-US" sz="1800" dirty="0"/>
          </a:p>
        </p:txBody>
      </p:sp>
      <p:sp>
        <p:nvSpPr>
          <p:cNvPr id="17" name="Text 2"/>
          <p:cNvSpPr/>
          <p:nvPr/>
        </p:nvSpPr>
        <p:spPr>
          <a:xfrm>
            <a:off x="704850" y="1676400"/>
            <a:ext cx="5557659" cy="266700"/>
          </a:xfrm>
          <a:prstGeom prst="rect">
            <a:avLst/>
          </a:prstGeom>
          <a:noFill/>
          <a:ln/>
        </p:spPr>
        <p:txBody>
          <a:bodyPr wrap="square" lIns="0" tIns="0" rIns="0" bIns="0" rtlCol="0" anchor="t" vert="horz"/>
          <a:lstStyle/>
          <a:p>
            <a:pPr algn="l" indent="0" marL="0">
              <a:lnSpc>
                <a:spcPts val="2100"/>
              </a:lnSpc>
              <a:buNone/>
            </a:pPr>
            <a:r>
              <a:rPr lang="en-US" sz="1350" dirty="0">
                <a:solidFill>
                  <a:srgbClr val="374151"/>
                </a:solidFill>
                <a:latin typeface="Segoe UI" pitchFamily="34" charset="0"/>
                <a:ea typeface="Segoe UI" pitchFamily="34" charset="-122"/>
                <a:cs typeface="Segoe UI" pitchFamily="34" charset="-120"/>
              </a:rPr>
              <a:t>Là trạng thái mà hệ thống dừng thay đổi (đạt mức cân bằng)</a:t>
            </a:r>
            <a:endParaRPr lang="en-US" sz="1350" dirty="0"/>
          </a:p>
        </p:txBody>
      </p:sp>
      <p:sp>
        <p:nvSpPr>
          <p:cNvPr id="18" name="Text 3"/>
          <p:cNvSpPr/>
          <p:nvPr/>
        </p:nvSpPr>
        <p:spPr>
          <a:xfrm>
            <a:off x="704850" y="2057400"/>
            <a:ext cx="5661065" cy="266700"/>
          </a:xfrm>
          <a:prstGeom prst="rect">
            <a:avLst/>
          </a:prstGeom>
          <a:noFill/>
          <a:ln/>
        </p:spPr>
        <p:txBody>
          <a:bodyPr wrap="square" lIns="0" tIns="0" rIns="0" bIns="0" rtlCol="0" anchor="t" vert="horz"/>
          <a:lstStyle/>
          <a:p>
            <a:pPr algn="l" indent="0" marL="0">
              <a:lnSpc>
                <a:spcPts val="2100"/>
              </a:lnSpc>
              <a:buNone/>
            </a:pPr>
            <a:r>
              <a:rPr lang="en-US" sz="1350" dirty="0">
                <a:solidFill>
                  <a:srgbClr val="374151"/>
                </a:solidFill>
                <a:latin typeface="Segoe UI" pitchFamily="34" charset="0"/>
                <a:ea typeface="Segoe UI" pitchFamily="34" charset="-122"/>
                <a:cs typeface="Segoe UI" pitchFamily="34" charset="-120"/>
              </a:rPr>
              <a:t>Ví dụ: Mực nước trong bồn không dâng lên hay hạ xuống nữa</a:t>
            </a:r>
            <a:endParaRPr lang="en-US" sz="1350" dirty="0"/>
          </a:p>
        </p:txBody>
      </p:sp>
      <p:sp>
        <p:nvSpPr>
          <p:cNvPr id="19" name="Text 4"/>
          <p:cNvSpPr/>
          <p:nvPr/>
        </p:nvSpPr>
        <p:spPr>
          <a:xfrm>
            <a:off x="800100" y="2628900"/>
            <a:ext cx="64008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Cách tìm trạng thái ổn định</a:t>
            </a:r>
            <a:endParaRPr lang="en-US" sz="1800" dirty="0"/>
          </a:p>
        </p:txBody>
      </p:sp>
      <p:sp>
        <p:nvSpPr>
          <p:cNvPr id="20" name="Text 5"/>
          <p:cNvSpPr/>
          <p:nvPr/>
        </p:nvSpPr>
        <p:spPr>
          <a:xfrm>
            <a:off x="685800" y="3086100"/>
            <a:ext cx="5578197" cy="266700"/>
          </a:xfrm>
          <a:prstGeom prst="rect">
            <a:avLst/>
          </a:prstGeom>
          <a:noFill/>
          <a:ln/>
        </p:spPr>
        <p:txBody>
          <a:bodyPr wrap="square" lIns="0" tIns="0" rIns="0" bIns="0" rtlCol="0" anchor="t" vert="horz"/>
          <a:lstStyle/>
          <a:p>
            <a:pPr algn="l" indent="0" marL="0">
              <a:lnSpc>
                <a:spcPts val="2100"/>
              </a:lnSpc>
              <a:buNone/>
            </a:pPr>
            <a:r>
              <a:rPr lang="en-US" sz="1350" dirty="0">
                <a:solidFill>
                  <a:srgbClr val="374151"/>
                </a:solidFill>
                <a:latin typeface="Segoe UI" pitchFamily="34" charset="0"/>
                <a:ea typeface="Segoe UI" pitchFamily="34" charset="-122"/>
                <a:cs typeface="Segoe UI" pitchFamily="34" charset="-120"/>
              </a:rPr>
              <a:t>Khi hệ thống dừng thay đổi, "Tốc độ thay đổi" của nó bằng 0</a:t>
            </a:r>
            <a:endParaRPr lang="en-US" sz="1350" dirty="0"/>
          </a:p>
        </p:txBody>
      </p:sp>
      <p:sp>
        <p:nvSpPr>
          <p:cNvPr id="21" name="Text 6"/>
          <p:cNvSpPr/>
          <p:nvPr/>
        </p:nvSpPr>
        <p:spPr>
          <a:xfrm>
            <a:off x="685800" y="3467100"/>
            <a:ext cx="3922276" cy="266700"/>
          </a:xfrm>
          <a:prstGeom prst="rect">
            <a:avLst/>
          </a:prstGeom>
          <a:noFill/>
          <a:ln/>
        </p:spPr>
        <p:txBody>
          <a:bodyPr wrap="square" lIns="0" tIns="0" rIns="0" bIns="0" rtlCol="0" anchor="t" vert="horz"/>
          <a:lstStyle/>
          <a:p>
            <a:pPr algn="l" indent="0" marL="0">
              <a:lnSpc>
                <a:spcPts val="2100"/>
              </a:lnSpc>
              <a:buNone/>
            </a:pPr>
            <a:r>
              <a:rPr lang="en-US" sz="1350" dirty="0">
                <a:solidFill>
                  <a:srgbClr val="374151"/>
                </a:solidFill>
                <a:latin typeface="Segoe UI" pitchFamily="34" charset="0"/>
                <a:ea typeface="Segoe UI" pitchFamily="34" charset="-122"/>
                <a:cs typeface="Segoe UI" pitchFamily="34" charset="-120"/>
              </a:rPr>
              <a:t>Đặt phương trình mô tả sự thay đổi bằng 0</a:t>
            </a:r>
            <a:endParaRPr lang="en-US" sz="1350" dirty="0"/>
          </a:p>
        </p:txBody>
      </p:sp>
      <p:sp>
        <p:nvSpPr>
          <p:cNvPr id="22" name="Text 7"/>
          <p:cNvSpPr/>
          <p:nvPr/>
        </p:nvSpPr>
        <p:spPr>
          <a:xfrm>
            <a:off x="609600" y="3990975"/>
            <a:ext cx="1413570" cy="209550"/>
          </a:xfrm>
          <a:prstGeom prst="rect">
            <a:avLst/>
          </a:prstGeom>
          <a:noFill/>
          <a:ln/>
        </p:spPr>
        <p:txBody>
          <a:bodyPr wrap="square" lIns="0" tIns="0" rIns="0" bIns="0" rtlCol="0" anchor="t" vert="horz"/>
          <a:lstStyle/>
          <a:p>
            <a:pPr algn="l" indent="0" marL="0">
              <a:lnSpc>
                <a:spcPts val="2100"/>
              </a:lnSpc>
              <a:buNone/>
            </a:pPr>
            <a:r>
              <a:rPr lang="en-US" sz="1500" b="1" dirty="0">
                <a:solidFill>
                  <a:srgbClr val="1E40AF"/>
                </a:solidFill>
                <a:latin typeface="Segoe UI" pitchFamily="34" charset="0"/>
                <a:ea typeface="Segoe UI" pitchFamily="34" charset="-122"/>
                <a:cs typeface="Segoe UI" pitchFamily="34" charset="-120"/>
              </a:rPr>
              <a:t>Đặt dC/dt = 0</a:t>
            </a:r>
            <a:endParaRPr lang="en-US" sz="1500" dirty="0"/>
          </a:p>
        </p:txBody>
      </p:sp>
      <p:sp>
        <p:nvSpPr>
          <p:cNvPr id="23" name="Text 8"/>
          <p:cNvSpPr/>
          <p:nvPr/>
        </p:nvSpPr>
        <p:spPr>
          <a:xfrm>
            <a:off x="6505575" y="4362450"/>
            <a:ext cx="5257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D4ED8"/>
                </a:solidFill>
                <a:latin typeface="Segoe UI" pitchFamily="34" charset="0"/>
                <a:ea typeface="Segoe UI" pitchFamily="34" charset="-122"/>
                <a:cs typeface="Segoe UI" pitchFamily="34" charset="-120"/>
              </a:rPr>
              <a:t>Ý nghĩa toán học</a:t>
            </a:r>
            <a:endParaRPr lang="en-US" sz="1500" dirty="0"/>
          </a:p>
        </p:txBody>
      </p:sp>
      <p:sp>
        <p:nvSpPr>
          <p:cNvPr id="24" name="Text 9"/>
          <p:cNvSpPr/>
          <p:nvPr/>
        </p:nvSpPr>
        <p:spPr>
          <a:xfrm>
            <a:off x="6286500" y="4743450"/>
            <a:ext cx="5257800" cy="533400"/>
          </a:xfrm>
          <a:prstGeom prst="rect">
            <a:avLst/>
          </a:prstGeom>
          <a:noFill/>
          <a:ln/>
        </p:spPr>
        <p:txBody>
          <a:bodyPr wrap="square" lIns="0" tIns="0" rIns="0" bIns="0" rtlCol="0" anchor="t" vert="horz"/>
          <a:lstStyle/>
          <a:p>
            <a:pPr indent="0" marL="0">
              <a:lnSpc>
                <a:spcPts val="2100"/>
              </a:lnSpc>
              <a:buNone/>
            </a:pPr>
            <a:r>
              <a:rPr lang="en-US" sz="1350" dirty="0">
                <a:solidFill>
                  <a:srgbClr val="374151"/>
                </a:solidFill>
                <a:latin typeface="Segoe UI" pitchFamily="34" charset="0"/>
                <a:ea typeface="Segoe UI" pitchFamily="34" charset="-122"/>
                <a:cs typeface="Segoe UI" pitchFamily="34" charset="-120"/>
              </a:rPr>
              <a:t>Khi một hệ thống đạt trạng thái ổn định, đạo hàm của nó bằng không:</a:t>
            </a:r>
            <a:endParaRPr lang="en-US" sz="1350" dirty="0"/>
          </a:p>
        </p:txBody>
      </p:sp>
      <p:sp>
        <p:nvSpPr>
          <p:cNvPr id="25" name="Text 10"/>
          <p:cNvSpPr/>
          <p:nvPr/>
        </p:nvSpPr>
        <p:spPr>
          <a:xfrm>
            <a:off x="8516541" y="5391150"/>
            <a:ext cx="1505724" cy="533400"/>
          </a:xfrm>
          <a:prstGeom prst="rect">
            <a:avLst/>
          </a:prstGeom>
          <a:noFill/>
          <a:ln/>
        </p:spPr>
        <p:txBody>
          <a:bodyPr wrap="square" lIns="0" tIns="0" rIns="0" bIns="0" rtlCol="0" anchor="t" vert="horz"/>
          <a:lstStyle/>
          <a:p>
            <a:pPr indent="0" marL="0">
              <a:lnSpc>
                <a:spcPts val="2400"/>
              </a:lnSpc>
              <a:buNone/>
            </a:pPr>
            <a:r>
              <a:rPr lang="en-US" sz="1800" b="1" dirty="0">
                <a:solidFill>
                  <a:srgbClr val="000000"/>
                </a:solidFill>
                <a:latin typeface="Segoe UI" pitchFamily="34" charset="0"/>
                <a:ea typeface="Segoe UI" pitchFamily="34" charset="-122"/>
                <a:cs typeface="Segoe UI" pitchFamily="34" charset="-120"/>
              </a:rPr>
              <a:t>f'(x) = 0</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381000" y="1181100"/>
            <a:ext cx="171450" cy="228600"/>
          </a:xfrm>
          <a:prstGeom prst="rect">
            <a:avLst/>
          </a:prstGeom>
        </p:spPr>
      </p:pic>
      <p:pic>
        <p:nvPicPr>
          <p:cNvPr id="5" name="Image 3" descr="preencoded.png">    </p:cNvPr>
          <p:cNvPicPr>
            <a:picLocks noChangeAspect="1"/>
          </p:cNvPicPr>
          <p:nvPr/>
        </p:nvPicPr>
        <p:blipFill>
          <a:blip r:embed="rId4"/>
          <a:stretch>
            <a:fillRect/>
          </a:stretch>
        </p:blipFill>
        <p:spPr>
          <a:xfrm>
            <a:off x="381000" y="1600200"/>
            <a:ext cx="6629400" cy="914400"/>
          </a:xfrm>
          <a:prstGeom prst="rect">
            <a:avLst/>
          </a:prstGeom>
        </p:spPr>
      </p:pic>
      <p:pic>
        <p:nvPicPr>
          <p:cNvPr id="6" name="Image 4" descr="preencoded.png">    </p:cNvPr>
          <p:cNvPicPr>
            <a:picLocks noChangeAspect="1"/>
          </p:cNvPicPr>
          <p:nvPr/>
        </p:nvPicPr>
        <p:blipFill>
          <a:blip r:embed="rId5"/>
          <a:stretch>
            <a:fillRect/>
          </a:stretch>
        </p:blipFill>
        <p:spPr>
          <a:xfrm>
            <a:off x="381000" y="2667000"/>
            <a:ext cx="6629400" cy="914400"/>
          </a:xfrm>
          <a:prstGeom prst="rect">
            <a:avLst/>
          </a:prstGeom>
        </p:spPr>
      </p:pic>
      <p:pic>
        <p:nvPicPr>
          <p:cNvPr id="7" name="Image 5" descr="preencoded.png">    </p:cNvPr>
          <p:cNvPicPr>
            <a:picLocks noChangeAspect="1"/>
          </p:cNvPicPr>
          <p:nvPr/>
        </p:nvPicPr>
        <p:blipFill>
          <a:blip r:embed="rId6"/>
          <a:stretch>
            <a:fillRect/>
          </a:stretch>
        </p:blipFill>
        <p:spPr>
          <a:xfrm>
            <a:off x="381000" y="3733800"/>
            <a:ext cx="6629400" cy="1905000"/>
          </a:xfrm>
          <a:prstGeom prst="rect">
            <a:avLst/>
          </a:prstGeom>
        </p:spPr>
      </p:pic>
      <p:pic>
        <p:nvPicPr>
          <p:cNvPr id="8" name="Image 6" descr="preencoded.png">    </p:cNvPr>
          <p:cNvPicPr>
            <a:picLocks noChangeAspect="1"/>
          </p:cNvPicPr>
          <p:nvPr/>
        </p:nvPicPr>
        <p:blipFill>
          <a:blip r:embed="rId7"/>
          <a:stretch>
            <a:fillRect/>
          </a:stretch>
        </p:blipFill>
        <p:spPr>
          <a:xfrm>
            <a:off x="7239000" y="1143000"/>
            <a:ext cx="4572000" cy="1524000"/>
          </a:xfrm>
          <a:prstGeom prst="rect">
            <a:avLst/>
          </a:prstGeom>
        </p:spPr>
      </p:pic>
      <p:pic>
        <p:nvPicPr>
          <p:cNvPr id="9" name="Image 7" descr="preencoded.png">    </p:cNvPr>
          <p:cNvPicPr>
            <a:picLocks noChangeAspect="1"/>
          </p:cNvPicPr>
          <p:nvPr/>
        </p:nvPicPr>
        <p:blipFill>
          <a:blip r:embed="rId8"/>
          <a:stretch>
            <a:fillRect/>
          </a:stretch>
        </p:blipFill>
        <p:spPr>
          <a:xfrm>
            <a:off x="9955709" y="1762125"/>
            <a:ext cx="647105" cy="314325"/>
          </a:xfrm>
          <a:prstGeom prst="rect">
            <a:avLst/>
          </a:prstGeom>
        </p:spPr>
      </p:pic>
      <p:pic>
        <p:nvPicPr>
          <p:cNvPr id="10" name="Image 8" descr="preencoded.png">    </p:cNvPr>
          <p:cNvPicPr>
            <a:picLocks noChangeAspect="1"/>
          </p:cNvPicPr>
          <p:nvPr/>
        </p:nvPicPr>
        <p:blipFill>
          <a:blip r:embed="rId9"/>
          <a:stretch>
            <a:fillRect/>
          </a:stretch>
        </p:blipFill>
        <p:spPr>
          <a:xfrm>
            <a:off x="7239000" y="2895600"/>
            <a:ext cx="4572000" cy="3581400"/>
          </a:xfrm>
          <a:prstGeom prst="rect">
            <a:avLst/>
          </a:prstGeom>
        </p:spPr>
      </p:pic>
      <p:pic>
        <p:nvPicPr>
          <p:cNvPr id="11" name="Image 9" descr="preencoded.png">    </p:cNvPr>
          <p:cNvPicPr>
            <a:picLocks noChangeAspect="1"/>
          </p:cNvPicPr>
          <p:nvPr/>
        </p:nvPicPr>
        <p:blipFill>
          <a:blip r:embed="rId10"/>
          <a:stretch>
            <a:fillRect/>
          </a:stretch>
        </p:blipFill>
        <p:spPr>
          <a:xfrm>
            <a:off x="7429500" y="3124200"/>
            <a:ext cx="142875" cy="190500"/>
          </a:xfrm>
          <a:prstGeom prst="rect">
            <a:avLst/>
          </a:prstGeom>
        </p:spPr>
      </p:pic>
      <p:pic>
        <p:nvPicPr>
          <p:cNvPr id="12" name="Image 10" descr="preencoded.png">    </p:cNvPr>
          <p:cNvPicPr>
            <a:picLocks noChangeAspect="1"/>
          </p:cNvPicPr>
          <p:nvPr/>
        </p:nvPicPr>
        <p:blipFill>
          <a:blip r:embed="rId11"/>
          <a:stretch>
            <a:fillRect/>
          </a:stretch>
        </p:blipFill>
        <p:spPr>
          <a:xfrm>
            <a:off x="7429500" y="3848100"/>
            <a:ext cx="304800" cy="381000"/>
          </a:xfrm>
          <a:prstGeom prst="rect">
            <a:avLst/>
          </a:prstGeom>
        </p:spPr>
      </p:pic>
      <p:pic>
        <p:nvPicPr>
          <p:cNvPr id="13" name="Image 11" descr="preencoded.png">    </p:cNvPr>
          <p:cNvPicPr>
            <a:picLocks noChangeAspect="1"/>
          </p:cNvPicPr>
          <p:nvPr/>
        </p:nvPicPr>
        <p:blipFill>
          <a:blip r:embed="rId12"/>
          <a:stretch>
            <a:fillRect/>
          </a:stretch>
        </p:blipFill>
        <p:spPr>
          <a:xfrm>
            <a:off x="7505700" y="394335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7429500" y="4305300"/>
            <a:ext cx="304800" cy="381000"/>
          </a:xfrm>
          <a:prstGeom prst="rect">
            <a:avLst/>
          </a:prstGeom>
        </p:spPr>
      </p:pic>
      <p:pic>
        <p:nvPicPr>
          <p:cNvPr id="15" name="Image 13" descr="preencoded.png">    </p:cNvPr>
          <p:cNvPicPr>
            <a:picLocks noChangeAspect="1"/>
          </p:cNvPicPr>
          <p:nvPr/>
        </p:nvPicPr>
        <p:blipFill>
          <a:blip r:embed="rId14"/>
          <a:stretch>
            <a:fillRect/>
          </a:stretch>
        </p:blipFill>
        <p:spPr>
          <a:xfrm>
            <a:off x="7505700" y="4400550"/>
            <a:ext cx="152400" cy="152400"/>
          </a:xfrm>
          <a:prstGeom prst="rect">
            <a:avLst/>
          </a:prstGeom>
        </p:spPr>
      </p:pic>
      <p:sp>
        <p:nvSpPr>
          <p:cNvPr id="16" name="Text 0"/>
          <p:cNvSpPr/>
          <p:nvPr/>
        </p:nvSpPr>
        <p:spPr>
          <a:xfrm>
            <a:off x="457200" y="209550"/>
            <a:ext cx="6583323"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Bước 1: Áp dụng vào Mô hình phòng kín</a:t>
            </a:r>
            <a:endParaRPr lang="en-US" sz="2250" dirty="0"/>
          </a:p>
        </p:txBody>
      </p:sp>
      <p:sp>
        <p:nvSpPr>
          <p:cNvPr id="17" name="Text 1"/>
          <p:cNvSpPr/>
          <p:nvPr/>
        </p:nvSpPr>
        <p:spPr>
          <a:xfrm>
            <a:off x="666750" y="1143000"/>
            <a:ext cx="6629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Tìm trạng thái ổn định</a:t>
            </a:r>
            <a:endParaRPr lang="en-US" sz="1800" dirty="0"/>
          </a:p>
        </p:txBody>
      </p:sp>
      <p:sp>
        <p:nvSpPr>
          <p:cNvPr id="18" name="Text 2"/>
          <p:cNvSpPr/>
          <p:nvPr/>
        </p:nvSpPr>
        <p:spPr>
          <a:xfrm>
            <a:off x="533400" y="1752600"/>
            <a:ext cx="6324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D4ED8"/>
                </a:solidFill>
                <a:latin typeface="Segoe UI" pitchFamily="34" charset="0"/>
                <a:ea typeface="Segoe UI" pitchFamily="34" charset="-122"/>
                <a:cs typeface="Segoe UI" pitchFamily="34" charset="-120"/>
              </a:rPr>
              <a:t>Phương trình gốc:</a:t>
            </a:r>
            <a:endParaRPr lang="en-US" sz="1500" dirty="0"/>
          </a:p>
        </p:txBody>
      </p:sp>
      <p:sp>
        <p:nvSpPr>
          <p:cNvPr id="19" name="Text 3"/>
          <p:cNvSpPr/>
          <p:nvPr/>
        </p:nvSpPr>
        <p:spPr>
          <a:xfrm>
            <a:off x="685800" y="2057400"/>
            <a:ext cx="7406640" cy="304800"/>
          </a:xfrm>
          <a:prstGeom prst="rect">
            <a:avLst/>
          </a:prstGeom>
          <a:noFill/>
          <a:ln/>
        </p:spPr>
        <p:txBody>
          <a:bodyPr wrap="square" lIns="0" tIns="0" rIns="0" bIns="0" rtlCol="0" anchor="t" vert="horz"/>
          <a:lstStyle/>
          <a:p>
            <a:pPr indent="0" marL="0">
              <a:lnSpc>
                <a:spcPts val="2400"/>
              </a:lnSpc>
              <a:buNone/>
            </a:pPr>
            <a:r>
              <a:rPr lang="en-US" sz="1800" dirty="0">
                <a:solidFill>
                  <a:srgbClr val="000000"/>
                </a:solidFill>
                <a:latin typeface="Segoe UI" pitchFamily="34" charset="0"/>
                <a:ea typeface="Segoe UI" pitchFamily="34" charset="-122"/>
                <a:cs typeface="Segoe UI" pitchFamily="34" charset="-120"/>
              </a:rPr>
              <a:t>dC/dt = (R</a:t>
            </a:r>
            <a:pPr indent="0" marL="0">
              <a:lnSpc>
                <a:spcPts val="2400"/>
              </a:lnSpc>
              <a:buNone/>
            </a:pPr>
            <a:r>
              <a:rPr lang="en-US" sz="1350" dirty="0">
                <a:solidFill>
                  <a:srgbClr val="000000"/>
                </a:solidFill>
                <a:latin typeface="Segoe UI" pitchFamily="34" charset="0"/>
                <a:ea typeface="Segoe UI" pitchFamily="34" charset="-122"/>
                <a:cs typeface="Segoe UI" pitchFamily="34" charset="-120"/>
              </a:rPr>
              <a:t>emit</a:t>
            </a:r>
            <a:pPr indent="0" marL="0">
              <a:lnSpc>
                <a:spcPts val="2400"/>
              </a:lnSpc>
              <a:buNone/>
            </a:pPr>
            <a:r>
              <a:rPr lang="en-US" sz="1800" dirty="0">
                <a:solidFill>
                  <a:srgbClr val="000000"/>
                </a:solidFill>
                <a:latin typeface="Segoe UI" pitchFamily="34" charset="0"/>
                <a:ea typeface="Segoe UI" pitchFamily="34" charset="-122"/>
                <a:cs typeface="Segoe UI" pitchFamily="34" charset="-120"/>
              </a:rPr>
              <a:t>/V) + (q/V)(C</a:t>
            </a:r>
            <a:pPr indent="0" marL="0">
              <a:lnSpc>
                <a:spcPts val="2400"/>
              </a:lnSpc>
              <a:buNone/>
            </a:pPr>
            <a:r>
              <a:rPr lang="en-US" sz="1350" dirty="0">
                <a:solidFill>
                  <a:srgbClr val="000000"/>
                </a:solidFill>
                <a:latin typeface="Segoe UI" pitchFamily="34" charset="0"/>
                <a:ea typeface="Segoe UI" pitchFamily="34" charset="-122"/>
                <a:cs typeface="Segoe UI" pitchFamily="34" charset="-120"/>
              </a:rPr>
              <a:t>out</a:t>
            </a:r>
            <a:pPr indent="0" marL="0">
              <a:lnSpc>
                <a:spcPts val="2400"/>
              </a:lnSpc>
              <a:buNone/>
            </a:pPr>
            <a:r>
              <a:rPr lang="en-US" sz="1800" dirty="0">
                <a:solidFill>
                  <a:srgbClr val="000000"/>
                </a:solidFill>
                <a:latin typeface="Segoe UI" pitchFamily="34" charset="0"/>
                <a:ea typeface="Segoe UI" pitchFamily="34" charset="-122"/>
                <a:cs typeface="Segoe UI" pitchFamily="34" charset="-120"/>
              </a:rPr>
              <a:t> - C)</a:t>
            </a:r>
            <a:endParaRPr lang="en-US" sz="1800" dirty="0"/>
          </a:p>
        </p:txBody>
      </p:sp>
      <p:sp>
        <p:nvSpPr>
          <p:cNvPr id="20" name="Text 4"/>
          <p:cNvSpPr/>
          <p:nvPr/>
        </p:nvSpPr>
        <p:spPr>
          <a:xfrm>
            <a:off x="533400" y="2819400"/>
            <a:ext cx="6324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D4ED8"/>
                </a:solidFill>
                <a:latin typeface="Segoe UI" pitchFamily="34" charset="0"/>
                <a:ea typeface="Segoe UI" pitchFamily="34" charset="-122"/>
                <a:cs typeface="Segoe UI" pitchFamily="34" charset="-120"/>
              </a:rPr>
              <a:t>Đặt dC/dt = 0:</a:t>
            </a:r>
            <a:endParaRPr lang="en-US" sz="1500" dirty="0"/>
          </a:p>
        </p:txBody>
      </p:sp>
      <p:sp>
        <p:nvSpPr>
          <p:cNvPr id="21" name="Text 5"/>
          <p:cNvSpPr/>
          <p:nvPr/>
        </p:nvSpPr>
        <p:spPr>
          <a:xfrm>
            <a:off x="685800" y="3124200"/>
            <a:ext cx="7406640" cy="304800"/>
          </a:xfrm>
          <a:prstGeom prst="rect">
            <a:avLst/>
          </a:prstGeom>
          <a:noFill/>
          <a:ln/>
        </p:spPr>
        <p:txBody>
          <a:bodyPr wrap="square" lIns="0" tIns="0" rIns="0" bIns="0" rtlCol="0" anchor="t" vert="horz"/>
          <a:lstStyle/>
          <a:p>
            <a:pPr indent="0" marL="0">
              <a:lnSpc>
                <a:spcPts val="2400"/>
              </a:lnSpc>
              <a:buNone/>
            </a:pPr>
            <a:r>
              <a:rPr lang="en-US" sz="1800" dirty="0">
                <a:solidFill>
                  <a:srgbClr val="000000"/>
                </a:solidFill>
                <a:latin typeface="Segoe UI" pitchFamily="34" charset="0"/>
                <a:ea typeface="Segoe UI" pitchFamily="34" charset="-122"/>
                <a:cs typeface="Segoe UI" pitchFamily="34" charset="-120"/>
              </a:rPr>
              <a:t>0 = (R</a:t>
            </a:r>
            <a:pPr indent="0" marL="0">
              <a:lnSpc>
                <a:spcPts val="2400"/>
              </a:lnSpc>
              <a:buNone/>
            </a:pPr>
            <a:r>
              <a:rPr lang="en-US" sz="1350" dirty="0">
                <a:solidFill>
                  <a:srgbClr val="000000"/>
                </a:solidFill>
                <a:latin typeface="Segoe UI" pitchFamily="34" charset="0"/>
                <a:ea typeface="Segoe UI" pitchFamily="34" charset="-122"/>
                <a:cs typeface="Segoe UI" pitchFamily="34" charset="-120"/>
              </a:rPr>
              <a:t>emit</a:t>
            </a:r>
            <a:pPr indent="0" marL="0">
              <a:lnSpc>
                <a:spcPts val="2400"/>
              </a:lnSpc>
              <a:buNone/>
            </a:pPr>
            <a:r>
              <a:rPr lang="en-US" sz="1800" dirty="0">
                <a:solidFill>
                  <a:srgbClr val="000000"/>
                </a:solidFill>
                <a:latin typeface="Segoe UI" pitchFamily="34" charset="0"/>
                <a:ea typeface="Segoe UI" pitchFamily="34" charset="-122"/>
                <a:cs typeface="Segoe UI" pitchFamily="34" charset="-120"/>
              </a:rPr>
              <a:t>/V) + (q/V)(C</a:t>
            </a:r>
            <a:pPr indent="0" marL="0">
              <a:lnSpc>
                <a:spcPts val="2400"/>
              </a:lnSpc>
              <a:buNone/>
            </a:pPr>
            <a:r>
              <a:rPr lang="en-US" sz="1350" dirty="0">
                <a:solidFill>
                  <a:srgbClr val="000000"/>
                </a:solidFill>
                <a:latin typeface="Segoe UI" pitchFamily="34" charset="0"/>
                <a:ea typeface="Segoe UI" pitchFamily="34" charset="-122"/>
                <a:cs typeface="Segoe UI" pitchFamily="34" charset="-120"/>
              </a:rPr>
              <a:t>out</a:t>
            </a:r>
            <a:pPr indent="0" marL="0">
              <a:lnSpc>
                <a:spcPts val="2400"/>
              </a:lnSpc>
              <a:buNone/>
            </a:pPr>
            <a:r>
              <a:rPr lang="en-US" sz="1800" dirty="0">
                <a:solidFill>
                  <a:srgbClr val="000000"/>
                </a:solidFill>
                <a:latin typeface="Segoe UI" pitchFamily="34" charset="0"/>
                <a:ea typeface="Segoe UI" pitchFamily="34" charset="-122"/>
                <a:cs typeface="Segoe UI" pitchFamily="34" charset="-120"/>
              </a:rPr>
              <a:t> - C*)</a:t>
            </a:r>
            <a:endParaRPr lang="en-US" sz="1800" dirty="0"/>
          </a:p>
        </p:txBody>
      </p:sp>
      <p:sp>
        <p:nvSpPr>
          <p:cNvPr id="22" name="Text 6"/>
          <p:cNvSpPr/>
          <p:nvPr/>
        </p:nvSpPr>
        <p:spPr>
          <a:xfrm>
            <a:off x="533400" y="3886200"/>
            <a:ext cx="6324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D4ED8"/>
                </a:solidFill>
                <a:latin typeface="Segoe UI" pitchFamily="34" charset="0"/>
                <a:ea typeface="Segoe UI" pitchFamily="34" charset="-122"/>
                <a:cs typeface="Segoe UI" pitchFamily="34" charset="-120"/>
              </a:rPr>
              <a:t>Giải phương trình:</a:t>
            </a:r>
            <a:endParaRPr lang="en-US" sz="1500" dirty="0"/>
          </a:p>
        </p:txBody>
      </p:sp>
      <p:sp>
        <p:nvSpPr>
          <p:cNvPr id="23" name="Text 7"/>
          <p:cNvSpPr/>
          <p:nvPr/>
        </p:nvSpPr>
        <p:spPr>
          <a:xfrm>
            <a:off x="571500" y="4191000"/>
            <a:ext cx="7543800" cy="266700"/>
          </a:xfrm>
          <a:prstGeom prst="rect">
            <a:avLst/>
          </a:prstGeom>
          <a:noFill/>
          <a:ln/>
        </p:spPr>
        <p:txBody>
          <a:bodyPr wrap="square" lIns="0" tIns="0" rIns="0" bIns="0" rtlCol="0" anchor="t" vert="horz"/>
          <a:lstStyle/>
          <a:p>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0 = (R</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emit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/V) + (q/V)(C</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out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 - C*)</a:t>
            </a:r>
            <a:endParaRPr lang="en-US" sz="1500" dirty="0"/>
          </a:p>
        </p:txBody>
      </p:sp>
      <p:sp>
        <p:nvSpPr>
          <p:cNvPr id="24" name="Text 8"/>
          <p:cNvSpPr/>
          <p:nvPr/>
        </p:nvSpPr>
        <p:spPr>
          <a:xfrm>
            <a:off x="571500" y="4533900"/>
            <a:ext cx="7543800" cy="266700"/>
          </a:xfrm>
          <a:prstGeom prst="rect">
            <a:avLst/>
          </a:prstGeom>
          <a:noFill/>
          <a:ln/>
        </p:spPr>
        <p:txBody>
          <a:bodyPr wrap="square" lIns="0" tIns="0" rIns="0" bIns="0" rtlCol="0" anchor="t" vert="horz"/>
          <a:lstStyle/>
          <a:p>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(q/V)(C</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out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 - C*) = -(R</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emit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/V)</a:t>
            </a:r>
            <a:endParaRPr lang="en-US" sz="1500" dirty="0"/>
          </a:p>
        </p:txBody>
      </p:sp>
      <p:sp>
        <p:nvSpPr>
          <p:cNvPr id="25" name="Text 9"/>
          <p:cNvSpPr/>
          <p:nvPr/>
        </p:nvSpPr>
        <p:spPr>
          <a:xfrm>
            <a:off x="571500" y="4876800"/>
            <a:ext cx="6286500" cy="266700"/>
          </a:xfrm>
          <a:prstGeom prst="rect">
            <a:avLst/>
          </a:prstGeom>
          <a:noFill/>
          <a:ln/>
        </p:spPr>
        <p:txBody>
          <a:bodyPr wrap="square" lIns="0" tIns="0" rIns="0" bIns="0" rtlCol="0" anchor="t" vert="horz"/>
          <a:lstStyle/>
          <a:p>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C</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out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 - C* = -(R</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emit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/q)</a:t>
            </a:r>
            <a:endParaRPr lang="en-US" sz="1500" dirty="0"/>
          </a:p>
        </p:txBody>
      </p:sp>
      <p:sp>
        <p:nvSpPr>
          <p:cNvPr id="26" name="Text 10"/>
          <p:cNvSpPr/>
          <p:nvPr/>
        </p:nvSpPr>
        <p:spPr>
          <a:xfrm>
            <a:off x="571500" y="5219700"/>
            <a:ext cx="6286500" cy="266700"/>
          </a:xfrm>
          <a:prstGeom prst="rect">
            <a:avLst/>
          </a:prstGeom>
          <a:noFill/>
          <a:ln/>
        </p:spPr>
        <p:txBody>
          <a:bodyPr wrap="square" lIns="0" tIns="0" rIns="0" bIns="0" rtlCol="0" anchor="t" vert="horz"/>
          <a:lstStyle/>
          <a:p>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C* = C</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out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 + (R</a:t>
            </a:r>
            <a:pPr algn="l" marL="342900" indent="-342900">
              <a:lnSpc>
                <a:spcPts val="2100"/>
              </a:lnSpc>
              <a:buSzPct val="100000"/>
              <a:buChar char="•"/>
            </a:pPr>
            <a:r>
              <a:rPr lang="en-US" sz="1125" dirty="0">
                <a:solidFill>
                  <a:srgbClr val="000000"/>
                </a:solidFill>
                <a:latin typeface="Segoe UI" pitchFamily="34" charset="0"/>
                <a:ea typeface="Segoe UI" pitchFamily="34" charset="-122"/>
                <a:cs typeface="Segoe UI" pitchFamily="34" charset="-120"/>
              </a:rPr>
              <a:t>emit</a:t>
            </a:r>
            <a:pPr algn="l" marL="342900" indent="-342900">
              <a:lnSpc>
                <a:spcPts val="2100"/>
              </a:lnSpc>
              <a:buSzPct val="100000"/>
              <a:buChar char="•"/>
            </a:pPr>
            <a:r>
              <a:rPr lang="en-US" sz="1500" dirty="0">
                <a:solidFill>
                  <a:srgbClr val="000000"/>
                </a:solidFill>
                <a:latin typeface="Segoe UI" pitchFamily="34" charset="0"/>
                <a:ea typeface="Segoe UI" pitchFamily="34" charset="-122"/>
                <a:cs typeface="Segoe UI" pitchFamily="34" charset="-120"/>
              </a:rPr>
              <a:t>/q)</a:t>
            </a:r>
            <a:endParaRPr lang="en-US" sz="1500" dirty="0"/>
          </a:p>
        </p:txBody>
      </p:sp>
      <p:sp>
        <p:nvSpPr>
          <p:cNvPr id="27" name="Text 11"/>
          <p:cNvSpPr/>
          <p:nvPr/>
        </p:nvSpPr>
        <p:spPr>
          <a:xfrm>
            <a:off x="7467600" y="1371600"/>
            <a:ext cx="4114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5803D"/>
                </a:solidFill>
                <a:latin typeface="Segoe UI" pitchFamily="34" charset="0"/>
                <a:ea typeface="Segoe UI" pitchFamily="34" charset="-122"/>
                <a:cs typeface="Segoe UI" pitchFamily="34" charset="-120"/>
              </a:rPr>
              <a:t>Kết quả:</a:t>
            </a:r>
            <a:endParaRPr lang="en-US" sz="1500" dirty="0"/>
          </a:p>
        </p:txBody>
      </p:sp>
      <p:sp>
        <p:nvSpPr>
          <p:cNvPr id="28" name="Text 12"/>
          <p:cNvSpPr/>
          <p:nvPr/>
        </p:nvSpPr>
        <p:spPr>
          <a:xfrm>
            <a:off x="7467600" y="1752600"/>
            <a:ext cx="4114800" cy="342900"/>
          </a:xfrm>
          <a:prstGeom prst="rect">
            <a:avLst/>
          </a:prstGeom>
          <a:noFill/>
          <a:ln/>
        </p:spPr>
        <p:txBody>
          <a:bodyPr wrap="square" lIns="0" tIns="0" rIns="0" bIns="0" rtlCol="0" anchor="t" vert="horz"/>
          <a:lstStyle/>
          <a:p>
            <a:pPr algn="ctr" indent="0" marL="0">
              <a:lnSpc>
                <a:spcPts val="2700"/>
              </a:lnSpc>
              <a:buNone/>
            </a:pPr>
            <a:r>
              <a:rPr lang="en-US" sz="2250" b="1" dirty="0">
                <a:solidFill>
                  <a:srgbClr val="166534"/>
                </a:solidFill>
                <a:latin typeface="Segoe UI" pitchFamily="34" charset="0"/>
                <a:ea typeface="Segoe UI" pitchFamily="34" charset="-122"/>
                <a:cs typeface="Segoe UI" pitchFamily="34" charset="-120"/>
              </a:rPr>
              <a:t>C* = C</a:t>
            </a:r>
            <a:pPr algn="ctr" indent="0" marL="0">
              <a:lnSpc>
                <a:spcPts val="2700"/>
              </a:lnSpc>
              <a:buNone/>
            </a:pPr>
            <a:r>
              <a:rPr lang="en-US" sz="1688" b="1" dirty="0">
                <a:solidFill>
                  <a:srgbClr val="166534"/>
                </a:solidFill>
                <a:latin typeface="Segoe UI" pitchFamily="34" charset="0"/>
                <a:ea typeface="Segoe UI" pitchFamily="34" charset="-122"/>
                <a:cs typeface="Segoe UI" pitchFamily="34" charset="-120"/>
              </a:rPr>
              <a:t>out</a:t>
            </a:r>
            <a:pPr algn="ctr" indent="0" marL="0">
              <a:lnSpc>
                <a:spcPts val="2700"/>
              </a:lnSpc>
              <a:buNone/>
            </a:pPr>
            <a:r>
              <a:rPr lang="en-US" sz="2250" b="1" dirty="0">
                <a:solidFill>
                  <a:srgbClr val="166534"/>
                </a:solidFill>
                <a:latin typeface="Segoe UI" pitchFamily="34" charset="0"/>
                <a:ea typeface="Segoe UI" pitchFamily="34" charset="-122"/>
                <a:cs typeface="Segoe UI" pitchFamily="34" charset="-120"/>
              </a:rPr>
              <a:t> + </a:t>
            </a:r>
            <a:pPr algn="ctr" indent="0" marL="0">
              <a:lnSpc>
                <a:spcPts val="2700"/>
              </a:lnSpc>
              <a:buNone/>
            </a:pPr>
            <a:r>
              <a:rPr lang="en-US" sz="2250" b="1" dirty="0">
                <a:solidFill>
                  <a:srgbClr val="166534"/>
                </a:solidFill>
                <a:latin typeface="Segoe UI" pitchFamily="34" charset="0"/>
                <a:ea typeface="Segoe UI" pitchFamily="34" charset="-122"/>
                <a:cs typeface="Segoe UI" pitchFamily="34" charset="-120"/>
              </a:rPr>
              <a:t>Remit</a:t>
            </a:r>
            <a:endParaRPr lang="en-US" sz="2250" dirty="0"/>
          </a:p>
        </p:txBody>
      </p:sp>
      <p:sp>
        <p:nvSpPr>
          <p:cNvPr id="29" name="Text 13"/>
          <p:cNvSpPr/>
          <p:nvPr/>
        </p:nvSpPr>
        <p:spPr>
          <a:xfrm>
            <a:off x="7467600" y="2209800"/>
            <a:ext cx="411480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15803D"/>
                </a:solidFill>
                <a:latin typeface="Segoe UI" pitchFamily="34" charset="0"/>
                <a:ea typeface="Segoe UI" pitchFamily="34" charset="-122"/>
                <a:cs typeface="Segoe UI" pitchFamily="34" charset="-120"/>
              </a:rPr>
              <a:t>q</a:t>
            </a:r>
            <a:endParaRPr lang="en-US" sz="1200" dirty="0"/>
          </a:p>
        </p:txBody>
      </p:sp>
      <p:sp>
        <p:nvSpPr>
          <p:cNvPr id="30" name="Text 14"/>
          <p:cNvSpPr/>
          <p:nvPr/>
        </p:nvSpPr>
        <p:spPr>
          <a:xfrm>
            <a:off x="7648575" y="3086100"/>
            <a:ext cx="41910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D4ED8"/>
                </a:solidFill>
                <a:latin typeface="Segoe UI" pitchFamily="34" charset="0"/>
                <a:ea typeface="Segoe UI" pitchFamily="34" charset="-122"/>
                <a:cs typeface="Segoe UI" pitchFamily="34" charset="-120"/>
              </a:rPr>
              <a:t>Giải thích dễ hiểu</a:t>
            </a:r>
            <a:endParaRPr lang="en-US" sz="1500" dirty="0"/>
          </a:p>
        </p:txBody>
      </p:sp>
      <p:sp>
        <p:nvSpPr>
          <p:cNvPr id="31" name="Text 15"/>
          <p:cNvSpPr/>
          <p:nvPr/>
        </p:nvSpPr>
        <p:spPr>
          <a:xfrm>
            <a:off x="7429500" y="34671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374151"/>
                </a:solidFill>
                <a:latin typeface="Segoe UI" pitchFamily="34" charset="0"/>
                <a:ea typeface="Segoe UI" pitchFamily="34" charset="-122"/>
                <a:cs typeface="Segoe UI" pitchFamily="34" charset="-120"/>
              </a:rPr>
              <a:t>Nồng độ CO</a:t>
            </a:r>
            <a:pPr indent="0" marL="0">
              <a:lnSpc>
                <a:spcPts val="2100"/>
              </a:lnSpc>
              <a:buNone/>
            </a:pPr>
            <a:r>
              <a:rPr lang="en-US" sz="1013" dirty="0">
                <a:solidFill>
                  <a:srgbClr val="374151"/>
                </a:solidFill>
                <a:latin typeface="Segoe UI" pitchFamily="34" charset="0"/>
                <a:ea typeface="Segoe UI" pitchFamily="34" charset="-122"/>
                <a:cs typeface="Segoe UI" pitchFamily="34" charset="-120"/>
              </a:rPr>
              <a:t>2</a:t>
            </a:r>
            <a:pPr indent="0" marL="0">
              <a:lnSpc>
                <a:spcPts val="2100"/>
              </a:lnSpc>
              <a:buNone/>
            </a:pPr>
            <a:r>
              <a:rPr lang="en-US" sz="1350" dirty="0">
                <a:solidFill>
                  <a:srgbClr val="374151"/>
                </a:solidFill>
                <a:latin typeface="Segoe UI" pitchFamily="34" charset="0"/>
                <a:ea typeface="Segoe UI" pitchFamily="34" charset="-122"/>
                <a:cs typeface="Segoe UI" pitchFamily="34" charset="-120"/>
              </a:rPr>
              <a:t> (C*) sẽ ổn định ở mức:</a:t>
            </a:r>
            <a:endParaRPr lang="en-US" sz="1350" dirty="0"/>
          </a:p>
        </p:txBody>
      </p:sp>
      <p:sp>
        <p:nvSpPr>
          <p:cNvPr id="32" name="Text 16"/>
          <p:cNvSpPr/>
          <p:nvPr/>
        </p:nvSpPr>
        <p:spPr>
          <a:xfrm>
            <a:off x="7848600" y="3905250"/>
            <a:ext cx="1801118" cy="2667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 (CO</a:t>
            </a:r>
            <a:pPr indent="0" marL="0">
              <a:lnSpc>
                <a:spcPts val="2100"/>
              </a:lnSpc>
              <a:buNone/>
            </a:pPr>
            <a:r>
              <a:rPr lang="en-US" sz="1013" dirty="0">
                <a:solidFill>
                  <a:srgbClr val="000000"/>
                </a:solidFill>
                <a:latin typeface="Segoe UI" pitchFamily="34" charset="0"/>
                <a:ea typeface="Segoe UI" pitchFamily="34" charset="-122"/>
                <a:cs typeface="Segoe UI" pitchFamily="34" charset="-120"/>
              </a:rPr>
              <a:t>2</a:t>
            </a:r>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 ngoài trời) +</a:t>
            </a:r>
            <a:endParaRPr lang="en-US" sz="1350" dirty="0"/>
          </a:p>
        </p:txBody>
      </p:sp>
      <p:sp>
        <p:nvSpPr>
          <p:cNvPr id="33" name="Text 17"/>
          <p:cNvSpPr/>
          <p:nvPr/>
        </p:nvSpPr>
        <p:spPr>
          <a:xfrm>
            <a:off x="7848600" y="4362450"/>
            <a:ext cx="3133427" cy="2667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(Lượng thở ra) / (Lượng thông gió)</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743825"/>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381000" y="1981200"/>
            <a:ext cx="3657600" cy="4695825"/>
          </a:xfrm>
          <a:prstGeom prst="rect">
            <a:avLst/>
          </a:prstGeom>
        </p:spPr>
      </p:pic>
      <p:pic>
        <p:nvPicPr>
          <p:cNvPr id="5" name="Image 3" descr="preencoded.png">    </p:cNvPr>
          <p:cNvPicPr>
            <a:picLocks noChangeAspect="1"/>
          </p:cNvPicPr>
          <p:nvPr/>
        </p:nvPicPr>
        <p:blipFill>
          <a:blip r:embed="rId4"/>
          <a:stretch>
            <a:fillRect/>
          </a:stretch>
        </p:blipFill>
        <p:spPr>
          <a:xfrm>
            <a:off x="611237" y="2152650"/>
            <a:ext cx="171450" cy="228600"/>
          </a:xfrm>
          <a:prstGeom prst="rect">
            <a:avLst/>
          </a:prstGeom>
        </p:spPr>
      </p:pic>
      <p:pic>
        <p:nvPicPr>
          <p:cNvPr id="6" name="Image 4" descr="preencoded.png">    </p:cNvPr>
          <p:cNvPicPr>
            <a:picLocks noChangeAspect="1"/>
          </p:cNvPicPr>
          <p:nvPr/>
        </p:nvPicPr>
        <p:blipFill>
          <a:blip r:embed="rId5"/>
          <a:stretch>
            <a:fillRect/>
          </a:stretch>
        </p:blipFill>
        <p:spPr>
          <a:xfrm>
            <a:off x="533400" y="2609850"/>
            <a:ext cx="457200" cy="457200"/>
          </a:xfrm>
          <a:prstGeom prst="rect">
            <a:avLst/>
          </a:prstGeom>
        </p:spPr>
      </p:pic>
      <p:pic>
        <p:nvPicPr>
          <p:cNvPr id="7" name="Image 5" descr="preencoded.png">    </p:cNvPr>
          <p:cNvPicPr>
            <a:picLocks noChangeAspect="1"/>
          </p:cNvPicPr>
          <p:nvPr/>
        </p:nvPicPr>
        <p:blipFill>
          <a:blip r:embed="rId6"/>
          <a:stretch>
            <a:fillRect/>
          </a:stretch>
        </p:blipFill>
        <p:spPr>
          <a:xfrm>
            <a:off x="676275" y="2705100"/>
            <a:ext cx="171450" cy="266700"/>
          </a:xfrm>
          <a:prstGeom prst="rect">
            <a:avLst/>
          </a:prstGeom>
        </p:spPr>
      </p:pic>
      <p:pic>
        <p:nvPicPr>
          <p:cNvPr id="8" name="Image 6" descr="preencoded.png">    </p:cNvPr>
          <p:cNvPicPr>
            <a:picLocks noChangeAspect="1"/>
          </p:cNvPicPr>
          <p:nvPr/>
        </p:nvPicPr>
        <p:blipFill>
          <a:blip r:embed="rId7"/>
          <a:stretch>
            <a:fillRect/>
          </a:stretch>
        </p:blipFill>
        <p:spPr>
          <a:xfrm>
            <a:off x="533400" y="3333750"/>
            <a:ext cx="457200" cy="457200"/>
          </a:xfrm>
          <a:prstGeom prst="rect">
            <a:avLst/>
          </a:prstGeom>
        </p:spPr>
      </p:pic>
      <p:pic>
        <p:nvPicPr>
          <p:cNvPr id="9" name="Image 7" descr="preencoded.png">    </p:cNvPr>
          <p:cNvPicPr>
            <a:picLocks noChangeAspect="1"/>
          </p:cNvPicPr>
          <p:nvPr/>
        </p:nvPicPr>
        <p:blipFill>
          <a:blip r:embed="rId8"/>
          <a:stretch>
            <a:fillRect/>
          </a:stretch>
        </p:blipFill>
        <p:spPr>
          <a:xfrm>
            <a:off x="666750" y="3429000"/>
            <a:ext cx="190500" cy="266700"/>
          </a:xfrm>
          <a:prstGeom prst="rect">
            <a:avLst/>
          </a:prstGeom>
        </p:spPr>
      </p:pic>
      <p:pic>
        <p:nvPicPr>
          <p:cNvPr id="10" name="Image 8" descr="preencoded.png">    </p:cNvPr>
          <p:cNvPicPr>
            <a:picLocks noChangeAspect="1"/>
          </p:cNvPicPr>
          <p:nvPr/>
        </p:nvPicPr>
        <p:blipFill>
          <a:blip r:embed="rId9"/>
          <a:stretch>
            <a:fillRect/>
          </a:stretch>
        </p:blipFill>
        <p:spPr>
          <a:xfrm>
            <a:off x="533400" y="4057650"/>
            <a:ext cx="457200" cy="457200"/>
          </a:xfrm>
          <a:prstGeom prst="rect">
            <a:avLst/>
          </a:prstGeom>
        </p:spPr>
      </p:pic>
      <p:pic>
        <p:nvPicPr>
          <p:cNvPr id="11" name="Image 9" descr="preencoded.png">    </p:cNvPr>
          <p:cNvPicPr>
            <a:picLocks noChangeAspect="1"/>
          </p:cNvPicPr>
          <p:nvPr/>
        </p:nvPicPr>
        <p:blipFill>
          <a:blip r:embed="rId10"/>
          <a:stretch>
            <a:fillRect/>
          </a:stretch>
        </p:blipFill>
        <p:spPr>
          <a:xfrm>
            <a:off x="666750" y="4152900"/>
            <a:ext cx="190500" cy="266700"/>
          </a:xfrm>
          <a:prstGeom prst="rect">
            <a:avLst/>
          </a:prstGeom>
        </p:spPr>
      </p:pic>
      <p:pic>
        <p:nvPicPr>
          <p:cNvPr id="12" name="Image 10" descr="preencoded.png">    </p:cNvPr>
          <p:cNvPicPr>
            <a:picLocks noChangeAspect="1"/>
          </p:cNvPicPr>
          <p:nvPr/>
        </p:nvPicPr>
        <p:blipFill>
          <a:blip r:embed="rId11"/>
          <a:stretch>
            <a:fillRect/>
          </a:stretch>
        </p:blipFill>
        <p:spPr>
          <a:xfrm>
            <a:off x="533400" y="4781550"/>
            <a:ext cx="457200" cy="457200"/>
          </a:xfrm>
          <a:prstGeom prst="rect">
            <a:avLst/>
          </a:prstGeom>
        </p:spPr>
      </p:pic>
      <p:pic>
        <p:nvPicPr>
          <p:cNvPr id="13" name="Image 11" descr="preencoded.png">    </p:cNvPr>
          <p:cNvPicPr>
            <a:picLocks noChangeAspect="1"/>
          </p:cNvPicPr>
          <p:nvPr/>
        </p:nvPicPr>
        <p:blipFill>
          <a:blip r:embed="rId12"/>
          <a:stretch>
            <a:fillRect/>
          </a:stretch>
        </p:blipFill>
        <p:spPr>
          <a:xfrm>
            <a:off x="666750" y="4876800"/>
            <a:ext cx="190500" cy="266700"/>
          </a:xfrm>
          <a:prstGeom prst="rect">
            <a:avLst/>
          </a:prstGeom>
        </p:spPr>
      </p:pic>
      <p:pic>
        <p:nvPicPr>
          <p:cNvPr id="14" name="Image 12" descr="preencoded.png">    </p:cNvPr>
          <p:cNvPicPr>
            <a:picLocks noChangeAspect="1"/>
          </p:cNvPicPr>
          <p:nvPr/>
        </p:nvPicPr>
        <p:blipFill>
          <a:blip r:embed="rId13"/>
          <a:stretch>
            <a:fillRect/>
          </a:stretch>
        </p:blipFill>
        <p:spPr>
          <a:xfrm>
            <a:off x="5905351" y="2000250"/>
            <a:ext cx="381000" cy="342900"/>
          </a:xfrm>
          <a:prstGeom prst="rect">
            <a:avLst/>
          </a:prstGeom>
        </p:spPr>
      </p:pic>
      <p:pic>
        <p:nvPicPr>
          <p:cNvPr id="15" name="Image 13" descr="preencoded.png">    </p:cNvPr>
          <p:cNvPicPr>
            <a:picLocks noChangeAspect="1"/>
          </p:cNvPicPr>
          <p:nvPr/>
        </p:nvPicPr>
        <p:blipFill>
          <a:blip r:embed="rId14"/>
          <a:stretch>
            <a:fillRect/>
          </a:stretch>
        </p:blipFill>
        <p:spPr>
          <a:xfrm>
            <a:off x="5307062" y="3019425"/>
            <a:ext cx="1577578" cy="571500"/>
          </a:xfrm>
          <a:prstGeom prst="rect">
            <a:avLst/>
          </a:prstGeom>
        </p:spPr>
      </p:pic>
      <p:pic>
        <p:nvPicPr>
          <p:cNvPr id="16" name="Image 14" descr="preencoded.png">    </p:cNvPr>
          <p:cNvPicPr>
            <a:picLocks noChangeAspect="1"/>
          </p:cNvPicPr>
          <p:nvPr/>
        </p:nvPicPr>
        <p:blipFill>
          <a:blip r:embed="rId15"/>
          <a:stretch>
            <a:fillRect/>
          </a:stretch>
        </p:blipFill>
        <p:spPr>
          <a:xfrm>
            <a:off x="5479703" y="4048125"/>
            <a:ext cx="1232446" cy="571500"/>
          </a:xfrm>
          <a:prstGeom prst="rect">
            <a:avLst/>
          </a:prstGeom>
        </p:spPr>
      </p:pic>
      <p:pic>
        <p:nvPicPr>
          <p:cNvPr id="17" name="Image 15" descr="preencoded.png">    </p:cNvPr>
          <p:cNvPicPr>
            <a:picLocks noChangeAspect="1"/>
          </p:cNvPicPr>
          <p:nvPr/>
        </p:nvPicPr>
        <p:blipFill>
          <a:blip r:embed="rId16"/>
          <a:stretch>
            <a:fillRect/>
          </a:stretch>
        </p:blipFill>
        <p:spPr>
          <a:xfrm>
            <a:off x="5173861" y="5076825"/>
            <a:ext cx="1844129" cy="571500"/>
          </a:xfrm>
          <a:prstGeom prst="rect">
            <a:avLst/>
          </a:prstGeom>
        </p:spPr>
      </p:pic>
      <p:pic>
        <p:nvPicPr>
          <p:cNvPr id="18" name="Image 16" descr="preencoded.png">    </p:cNvPr>
          <p:cNvPicPr>
            <a:picLocks noChangeAspect="1"/>
          </p:cNvPicPr>
          <p:nvPr/>
        </p:nvPicPr>
        <p:blipFill>
          <a:blip r:embed="rId17"/>
          <a:stretch>
            <a:fillRect/>
          </a:stretch>
        </p:blipFill>
        <p:spPr>
          <a:xfrm>
            <a:off x="5439817" y="6105525"/>
            <a:ext cx="1312218" cy="571500"/>
          </a:xfrm>
          <a:prstGeom prst="rect">
            <a:avLst/>
          </a:prstGeom>
        </p:spPr>
      </p:pic>
      <p:pic>
        <p:nvPicPr>
          <p:cNvPr id="19" name="Image 17" descr="preencoded.png">    </p:cNvPr>
          <p:cNvPicPr>
            <a:picLocks noChangeAspect="1"/>
          </p:cNvPicPr>
          <p:nvPr/>
        </p:nvPicPr>
        <p:blipFill>
          <a:blip r:embed="rId18"/>
          <a:stretch>
            <a:fillRect/>
          </a:stretch>
        </p:blipFill>
        <p:spPr>
          <a:xfrm>
            <a:off x="8153400" y="1981200"/>
            <a:ext cx="3657600" cy="4695825"/>
          </a:xfrm>
          <a:prstGeom prst="rect">
            <a:avLst/>
          </a:prstGeom>
        </p:spPr>
      </p:pic>
      <p:pic>
        <p:nvPicPr>
          <p:cNvPr id="20" name="Image 18" descr="preencoded.png">    </p:cNvPr>
          <p:cNvPicPr>
            <a:picLocks noChangeAspect="1"/>
          </p:cNvPicPr>
          <p:nvPr/>
        </p:nvPicPr>
        <p:blipFill>
          <a:blip r:embed="rId19"/>
          <a:stretch>
            <a:fillRect/>
          </a:stretch>
        </p:blipFill>
        <p:spPr>
          <a:xfrm>
            <a:off x="8334375" y="2152650"/>
            <a:ext cx="257175" cy="228600"/>
          </a:xfrm>
          <a:prstGeom prst="rect">
            <a:avLst/>
          </a:prstGeom>
        </p:spPr>
      </p:pic>
      <p:pic>
        <p:nvPicPr>
          <p:cNvPr id="21" name="Image 19" descr="preencoded.png">    </p:cNvPr>
          <p:cNvPicPr>
            <a:picLocks noChangeAspect="1"/>
          </p:cNvPicPr>
          <p:nvPr/>
        </p:nvPicPr>
        <p:blipFill>
          <a:blip r:embed="rId20"/>
          <a:stretch>
            <a:fillRect/>
          </a:stretch>
        </p:blipFill>
        <p:spPr>
          <a:xfrm>
            <a:off x="8305800" y="2609850"/>
            <a:ext cx="457200" cy="457200"/>
          </a:xfrm>
          <a:prstGeom prst="rect">
            <a:avLst/>
          </a:prstGeom>
        </p:spPr>
      </p:pic>
      <p:pic>
        <p:nvPicPr>
          <p:cNvPr id="22" name="Image 20" descr="preencoded.png">    </p:cNvPr>
          <p:cNvPicPr>
            <a:picLocks noChangeAspect="1"/>
          </p:cNvPicPr>
          <p:nvPr/>
        </p:nvPicPr>
        <p:blipFill>
          <a:blip r:embed="rId21"/>
          <a:stretch>
            <a:fillRect/>
          </a:stretch>
        </p:blipFill>
        <p:spPr>
          <a:xfrm>
            <a:off x="8415338" y="2705100"/>
            <a:ext cx="238125" cy="266700"/>
          </a:xfrm>
          <a:prstGeom prst="rect">
            <a:avLst/>
          </a:prstGeom>
        </p:spPr>
      </p:pic>
      <p:pic>
        <p:nvPicPr>
          <p:cNvPr id="23" name="Image 21" descr="preencoded.png">    </p:cNvPr>
          <p:cNvPicPr>
            <a:picLocks noChangeAspect="1"/>
          </p:cNvPicPr>
          <p:nvPr/>
        </p:nvPicPr>
        <p:blipFill>
          <a:blip r:embed="rId22"/>
          <a:stretch>
            <a:fillRect/>
          </a:stretch>
        </p:blipFill>
        <p:spPr>
          <a:xfrm>
            <a:off x="8305800" y="3333750"/>
            <a:ext cx="457200" cy="457200"/>
          </a:xfrm>
          <a:prstGeom prst="rect">
            <a:avLst/>
          </a:prstGeom>
        </p:spPr>
      </p:pic>
      <p:pic>
        <p:nvPicPr>
          <p:cNvPr id="24" name="Image 22" descr="preencoded.png">    </p:cNvPr>
          <p:cNvPicPr>
            <a:picLocks noChangeAspect="1"/>
          </p:cNvPicPr>
          <p:nvPr/>
        </p:nvPicPr>
        <p:blipFill>
          <a:blip r:embed="rId23"/>
          <a:stretch>
            <a:fillRect/>
          </a:stretch>
        </p:blipFill>
        <p:spPr>
          <a:xfrm>
            <a:off x="8424863" y="3429000"/>
            <a:ext cx="219075" cy="266700"/>
          </a:xfrm>
          <a:prstGeom prst="rect">
            <a:avLst/>
          </a:prstGeom>
        </p:spPr>
      </p:pic>
      <p:pic>
        <p:nvPicPr>
          <p:cNvPr id="25" name="Image 23" descr="preencoded.png">    </p:cNvPr>
          <p:cNvPicPr>
            <a:picLocks noChangeAspect="1"/>
          </p:cNvPicPr>
          <p:nvPr/>
        </p:nvPicPr>
        <p:blipFill>
          <a:blip r:embed="rId24"/>
          <a:stretch>
            <a:fillRect/>
          </a:stretch>
        </p:blipFill>
        <p:spPr>
          <a:xfrm>
            <a:off x="8305800" y="4057650"/>
            <a:ext cx="457200" cy="457200"/>
          </a:xfrm>
          <a:prstGeom prst="rect">
            <a:avLst/>
          </a:prstGeom>
        </p:spPr>
      </p:pic>
      <p:pic>
        <p:nvPicPr>
          <p:cNvPr id="26" name="Image 24" descr="preencoded.png">    </p:cNvPr>
          <p:cNvPicPr>
            <a:picLocks noChangeAspect="1"/>
          </p:cNvPicPr>
          <p:nvPr/>
        </p:nvPicPr>
        <p:blipFill>
          <a:blip r:embed="rId25"/>
          <a:stretch>
            <a:fillRect/>
          </a:stretch>
        </p:blipFill>
        <p:spPr>
          <a:xfrm>
            <a:off x="8439150" y="4152900"/>
            <a:ext cx="190500" cy="266700"/>
          </a:xfrm>
          <a:prstGeom prst="rect">
            <a:avLst/>
          </a:prstGeom>
        </p:spPr>
      </p:pic>
      <p:pic>
        <p:nvPicPr>
          <p:cNvPr id="27" name="Image 25" descr="preencoded.png">    </p:cNvPr>
          <p:cNvPicPr>
            <a:picLocks noChangeAspect="1"/>
          </p:cNvPicPr>
          <p:nvPr/>
        </p:nvPicPr>
        <p:blipFill>
          <a:blip r:embed="rId26"/>
          <a:stretch>
            <a:fillRect/>
          </a:stretch>
        </p:blipFill>
        <p:spPr>
          <a:xfrm>
            <a:off x="8305800" y="4781550"/>
            <a:ext cx="457200" cy="457200"/>
          </a:xfrm>
          <a:prstGeom prst="rect">
            <a:avLst/>
          </a:prstGeom>
        </p:spPr>
      </p:pic>
      <p:pic>
        <p:nvPicPr>
          <p:cNvPr id="28" name="Image 26" descr="preencoded.png">    </p:cNvPr>
          <p:cNvPicPr>
            <a:picLocks noChangeAspect="1"/>
          </p:cNvPicPr>
          <p:nvPr/>
        </p:nvPicPr>
        <p:blipFill>
          <a:blip r:embed="rId27"/>
          <a:stretch>
            <a:fillRect/>
          </a:stretch>
        </p:blipFill>
        <p:spPr>
          <a:xfrm>
            <a:off x="8439150" y="4876800"/>
            <a:ext cx="190500" cy="266700"/>
          </a:xfrm>
          <a:prstGeom prst="rect">
            <a:avLst/>
          </a:prstGeom>
        </p:spPr>
      </p:pic>
      <p:pic>
        <p:nvPicPr>
          <p:cNvPr id="29" name="Image 27" descr="preencoded.png">    </p:cNvPr>
          <p:cNvPicPr>
            <a:picLocks noChangeAspect="1"/>
          </p:cNvPicPr>
          <p:nvPr/>
        </p:nvPicPr>
        <p:blipFill>
          <a:blip r:embed="rId28"/>
          <a:stretch>
            <a:fillRect/>
          </a:stretch>
        </p:blipFill>
        <p:spPr>
          <a:xfrm>
            <a:off x="381000" y="6905625"/>
            <a:ext cx="11430000" cy="457200"/>
          </a:xfrm>
          <a:prstGeom prst="rect">
            <a:avLst/>
          </a:prstGeom>
        </p:spPr>
      </p:pic>
      <p:pic>
        <p:nvPicPr>
          <p:cNvPr id="30" name="Image 28" descr="preencoded.png">    </p:cNvPr>
          <p:cNvPicPr>
            <a:picLocks noChangeAspect="1"/>
          </p:cNvPicPr>
          <p:nvPr/>
        </p:nvPicPr>
        <p:blipFill>
          <a:blip r:embed="rId29"/>
          <a:stretch>
            <a:fillRect/>
          </a:stretch>
        </p:blipFill>
        <p:spPr>
          <a:xfrm>
            <a:off x="495300" y="7058025"/>
            <a:ext cx="114300" cy="152400"/>
          </a:xfrm>
          <a:prstGeom prst="rect">
            <a:avLst/>
          </a:prstGeom>
        </p:spPr>
      </p:pic>
      <p:sp>
        <p:nvSpPr>
          <p:cNvPr id="31" name="Text 0"/>
          <p:cNvSpPr/>
          <p:nvPr/>
        </p:nvSpPr>
        <p:spPr>
          <a:xfrm>
            <a:off x="457200" y="209550"/>
            <a:ext cx="7122140"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Bước 2: "Dịch" Mô hình sang Doanh nghiệp</a:t>
            </a:r>
            <a:endParaRPr lang="en-US" sz="2250" dirty="0"/>
          </a:p>
        </p:txBody>
      </p:sp>
      <p:sp>
        <p:nvSpPr>
          <p:cNvPr id="32" name="Text 1"/>
          <p:cNvSpPr/>
          <p:nvPr/>
        </p:nvSpPr>
        <p:spPr>
          <a:xfrm>
            <a:off x="381000" y="1143000"/>
            <a:ext cx="11430000" cy="533400"/>
          </a:xfrm>
          <a:prstGeom prst="rect">
            <a:avLst/>
          </a:prstGeom>
          <a:noFill/>
          <a:ln/>
        </p:spPr>
        <p:txBody>
          <a:bodyPr wrap="square" lIns="0" tIns="0" rIns="0" bIns="0" rtlCol="0" anchor="t" vert="horz"/>
          <a:lstStyle/>
          <a:p>
            <a:pPr indent="0" marL="0">
              <a:lnSpc>
                <a:spcPts val="2100"/>
              </a:lnSpc>
              <a:buNone/>
            </a:pPr>
            <a:r>
              <a:rPr lang="en-US" sz="1500" dirty="0">
                <a:solidFill>
                  <a:srgbClr val="374151"/>
                </a:solidFill>
                <a:latin typeface="Segoe UI" pitchFamily="34" charset="0"/>
                <a:ea typeface="Segoe UI" pitchFamily="34" charset="-122"/>
                <a:cs typeface="Segoe UI" pitchFamily="34" charset="-120"/>
              </a:rPr>
              <a:t>Logic cân bằng này có thể áp dụng cho nhà máy và tín chỉ carbon. Chúng ta "dịch" các biến số từ mô hình vật lý sang mô hình kinh tế.</a:t>
            </a:r>
            <a:endParaRPr lang="en-US" sz="1500" dirty="0"/>
          </a:p>
        </p:txBody>
      </p:sp>
      <p:sp>
        <p:nvSpPr>
          <p:cNvPr id="33" name="Text 2"/>
          <p:cNvSpPr/>
          <p:nvPr/>
        </p:nvSpPr>
        <p:spPr>
          <a:xfrm>
            <a:off x="198120" y="2133600"/>
            <a:ext cx="402336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 Mô hình Phòng kín (Vật lý)</a:t>
            </a:r>
            <a:endParaRPr lang="en-US" sz="1800" dirty="0"/>
          </a:p>
        </p:txBody>
      </p:sp>
      <p:sp>
        <p:nvSpPr>
          <p:cNvPr id="34" name="Text 3"/>
          <p:cNvSpPr/>
          <p:nvPr/>
        </p:nvSpPr>
        <p:spPr>
          <a:xfrm>
            <a:off x="1143000" y="2590800"/>
            <a:ext cx="2145268"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C (Nồng độ)</a:t>
            </a:r>
            <a:endParaRPr lang="en-US" sz="1350" dirty="0"/>
          </a:p>
        </p:txBody>
      </p:sp>
      <p:sp>
        <p:nvSpPr>
          <p:cNvPr id="35" name="Text 4"/>
          <p:cNvSpPr/>
          <p:nvPr/>
        </p:nvSpPr>
        <p:spPr>
          <a:xfrm>
            <a:off x="1143000" y="2857500"/>
            <a:ext cx="2145268"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Nồng độ CO</a:t>
            </a:r>
            <a:pPr indent="0" marL="0">
              <a:lnSpc>
                <a:spcPts val="1800"/>
              </a:lnSpc>
              <a:buNone/>
            </a:pPr>
            <a:r>
              <a:rPr lang="en-US" sz="900" dirty="0">
                <a:solidFill>
                  <a:srgbClr val="4B5563"/>
                </a:solidFill>
                <a:latin typeface="Segoe UI" pitchFamily="34" charset="0"/>
                <a:ea typeface="Segoe UI" pitchFamily="34" charset="-122"/>
                <a:cs typeface="Segoe UI" pitchFamily="34" charset="-120"/>
              </a:rPr>
              <a:t>2</a:t>
            </a:r>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 trong phòng</a:t>
            </a:r>
            <a:endParaRPr lang="en-US" sz="1200" dirty="0"/>
          </a:p>
        </p:txBody>
      </p:sp>
      <p:sp>
        <p:nvSpPr>
          <p:cNvPr id="36" name="Text 5"/>
          <p:cNvSpPr/>
          <p:nvPr/>
        </p:nvSpPr>
        <p:spPr>
          <a:xfrm>
            <a:off x="1143000" y="3314700"/>
            <a:ext cx="2244030"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R</a:t>
            </a:r>
            <a:pPr indent="0" marL="0">
              <a:lnSpc>
                <a:spcPts val="2100"/>
              </a:lnSpc>
              <a:buNone/>
            </a:pPr>
            <a:r>
              <a:rPr lang="en-US" sz="1013" b="1" dirty="0">
                <a:solidFill>
                  <a:srgbClr val="000000"/>
                </a:solidFill>
                <a:latin typeface="Segoe UI" pitchFamily="34" charset="0"/>
                <a:ea typeface="Segoe UI" pitchFamily="34" charset="-122"/>
                <a:cs typeface="Segoe UI" pitchFamily="34" charset="-120"/>
              </a:rPr>
              <a:t>emit</a:t>
            </a:r>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 (Người thở)</a:t>
            </a:r>
            <a:endParaRPr lang="en-US" sz="1350" dirty="0"/>
          </a:p>
        </p:txBody>
      </p:sp>
      <p:sp>
        <p:nvSpPr>
          <p:cNvPr id="37" name="Text 6"/>
          <p:cNvSpPr/>
          <p:nvPr/>
        </p:nvSpPr>
        <p:spPr>
          <a:xfrm>
            <a:off x="1143000" y="3581400"/>
            <a:ext cx="224403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Lượng CO</a:t>
            </a:r>
            <a:pPr indent="0" marL="0">
              <a:lnSpc>
                <a:spcPts val="1800"/>
              </a:lnSpc>
              <a:buNone/>
            </a:pPr>
            <a:r>
              <a:rPr lang="en-US" sz="900" dirty="0">
                <a:solidFill>
                  <a:srgbClr val="4B5563"/>
                </a:solidFill>
                <a:latin typeface="Segoe UI" pitchFamily="34" charset="0"/>
                <a:ea typeface="Segoe UI" pitchFamily="34" charset="-122"/>
                <a:cs typeface="Segoe UI" pitchFamily="34" charset="-120"/>
              </a:rPr>
              <a:t>2</a:t>
            </a:r>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 do người thở ra</a:t>
            </a:r>
            <a:endParaRPr lang="en-US" sz="1200" dirty="0"/>
          </a:p>
        </p:txBody>
      </p:sp>
      <p:sp>
        <p:nvSpPr>
          <p:cNvPr id="38" name="Text 7"/>
          <p:cNvSpPr/>
          <p:nvPr/>
        </p:nvSpPr>
        <p:spPr>
          <a:xfrm>
            <a:off x="1143000" y="4038600"/>
            <a:ext cx="2050971"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q (Thông gió)</a:t>
            </a:r>
            <a:endParaRPr lang="en-US" sz="1350" dirty="0"/>
          </a:p>
        </p:txBody>
      </p:sp>
      <p:sp>
        <p:nvSpPr>
          <p:cNvPr id="39" name="Text 8"/>
          <p:cNvSpPr/>
          <p:nvPr/>
        </p:nvSpPr>
        <p:spPr>
          <a:xfrm>
            <a:off x="1143000" y="4305300"/>
            <a:ext cx="2050971"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Lượng không khí trao đổi</a:t>
            </a:r>
            <a:endParaRPr lang="en-US" sz="1200" dirty="0"/>
          </a:p>
        </p:txBody>
      </p:sp>
      <p:sp>
        <p:nvSpPr>
          <p:cNvPr id="40" name="Text 9"/>
          <p:cNvSpPr/>
          <p:nvPr/>
        </p:nvSpPr>
        <p:spPr>
          <a:xfrm>
            <a:off x="1143000" y="4762500"/>
            <a:ext cx="1687711"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dC/dt</a:t>
            </a:r>
            <a:endParaRPr lang="en-US" sz="1350" dirty="0"/>
          </a:p>
        </p:txBody>
      </p:sp>
      <p:sp>
        <p:nvSpPr>
          <p:cNvPr id="41" name="Text 10"/>
          <p:cNvSpPr/>
          <p:nvPr/>
        </p:nvSpPr>
        <p:spPr>
          <a:xfrm>
            <a:off x="1143000" y="5029200"/>
            <a:ext cx="2025253"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Tốc độ thay đổi nồng độ</a:t>
            </a:r>
            <a:endParaRPr lang="en-US" sz="1200" dirty="0"/>
          </a:p>
        </p:txBody>
      </p:sp>
      <p:sp>
        <p:nvSpPr>
          <p:cNvPr id="42" name="Text 11"/>
          <p:cNvSpPr/>
          <p:nvPr/>
        </p:nvSpPr>
        <p:spPr>
          <a:xfrm>
            <a:off x="5426110" y="2447925"/>
            <a:ext cx="1339632"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1E40AF"/>
                </a:solidFill>
                <a:latin typeface="Segoe UI" pitchFamily="34" charset="0"/>
                <a:ea typeface="Segoe UI" pitchFamily="34" charset="-122"/>
                <a:cs typeface="Segoe UI" pitchFamily="34" charset="-120"/>
              </a:rPr>
              <a:t>Phép "Dịch"</a:t>
            </a:r>
            <a:endParaRPr lang="en-US" sz="1500" dirty="0"/>
          </a:p>
        </p:txBody>
      </p:sp>
      <p:sp>
        <p:nvSpPr>
          <p:cNvPr id="43" name="Text 12"/>
          <p:cNvSpPr/>
          <p:nvPr/>
        </p:nvSpPr>
        <p:spPr>
          <a:xfrm>
            <a:off x="5459462" y="3095625"/>
            <a:ext cx="1272778"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000000"/>
                </a:solidFill>
                <a:latin typeface="Segoe UI" pitchFamily="34" charset="0"/>
                <a:ea typeface="Segoe UI" pitchFamily="34" charset="-122"/>
                <a:cs typeface="Segoe UI" pitchFamily="34" charset="-120"/>
              </a:rPr>
              <a:t>C → E</a:t>
            </a:r>
            <a:endParaRPr lang="en-US" sz="1200" dirty="0"/>
          </a:p>
        </p:txBody>
      </p:sp>
      <p:sp>
        <p:nvSpPr>
          <p:cNvPr id="44" name="Text 13"/>
          <p:cNvSpPr/>
          <p:nvPr/>
        </p:nvSpPr>
        <p:spPr>
          <a:xfrm>
            <a:off x="5332184" y="3324225"/>
            <a:ext cx="1527334"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Segoe UI" pitchFamily="34" charset="0"/>
                <a:ea typeface="Segoe UI" pitchFamily="34" charset="-122"/>
                <a:cs typeface="Segoe UI" pitchFamily="34" charset="-120"/>
              </a:rPr>
              <a:t>Nồng độ → Phát thải</a:t>
            </a:r>
            <a:endParaRPr lang="en-US" sz="1050" dirty="0"/>
          </a:p>
        </p:txBody>
      </p:sp>
      <p:sp>
        <p:nvSpPr>
          <p:cNvPr id="45" name="Text 14"/>
          <p:cNvSpPr/>
          <p:nvPr/>
        </p:nvSpPr>
        <p:spPr>
          <a:xfrm>
            <a:off x="5632103" y="4124325"/>
            <a:ext cx="927646"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000000"/>
                </a:solidFill>
                <a:latin typeface="Segoe UI" pitchFamily="34" charset="0"/>
                <a:ea typeface="Segoe UI" pitchFamily="34" charset="-122"/>
                <a:cs typeface="Segoe UI" pitchFamily="34" charset="-120"/>
              </a:rPr>
              <a:t>R</a:t>
            </a:r>
            <a:pPr algn="ctr" indent="0" marL="0">
              <a:lnSpc>
                <a:spcPts val="1800"/>
              </a:lnSpc>
              <a:buNone/>
            </a:pPr>
            <a:r>
              <a:rPr lang="en-US" sz="900" b="1" dirty="0">
                <a:solidFill>
                  <a:srgbClr val="000000"/>
                </a:solidFill>
                <a:latin typeface="Segoe UI" pitchFamily="34" charset="0"/>
                <a:ea typeface="Segoe UI" pitchFamily="34" charset="-122"/>
                <a:cs typeface="Segoe UI" pitchFamily="34" charset="-120"/>
              </a:rPr>
              <a:t>emit</a:t>
            </a:r>
            <a:pPr algn="ctr" indent="0" marL="0">
              <a:lnSpc>
                <a:spcPts val="1800"/>
              </a:lnSpc>
              <a:buNone/>
            </a:pPr>
            <a:r>
              <a:rPr lang="en-US" sz="1200" b="1" dirty="0">
                <a:solidFill>
                  <a:srgbClr val="000000"/>
                </a:solidFill>
                <a:latin typeface="Segoe UI" pitchFamily="34" charset="0"/>
                <a:ea typeface="Segoe UI" pitchFamily="34" charset="-122"/>
                <a:cs typeface="Segoe UI" pitchFamily="34" charset="-120"/>
              </a:rPr>
              <a:t> → R</a:t>
            </a:r>
            <a:pPr algn="ctr" indent="0" marL="0">
              <a:lnSpc>
                <a:spcPts val="1800"/>
              </a:lnSpc>
              <a:buNone/>
            </a:pPr>
            <a:r>
              <a:rPr lang="en-US" sz="900" b="1" dirty="0">
                <a:solidFill>
                  <a:srgbClr val="000000"/>
                </a:solidFill>
                <a:latin typeface="Segoe UI" pitchFamily="34" charset="0"/>
                <a:ea typeface="Segoe UI" pitchFamily="34" charset="-122"/>
                <a:cs typeface="Segoe UI" pitchFamily="34" charset="-120"/>
              </a:rPr>
              <a:t>emit</a:t>
            </a:r>
            <a:endParaRPr lang="en-US" sz="1200" dirty="0"/>
          </a:p>
        </p:txBody>
      </p:sp>
      <p:sp>
        <p:nvSpPr>
          <p:cNvPr id="46" name="Text 15"/>
          <p:cNvSpPr/>
          <p:nvPr/>
        </p:nvSpPr>
        <p:spPr>
          <a:xfrm>
            <a:off x="5539338" y="4352925"/>
            <a:ext cx="1113175"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Segoe UI" pitchFamily="34" charset="0"/>
                <a:ea typeface="Segoe UI" pitchFamily="34" charset="-122"/>
                <a:cs typeface="Segoe UI" pitchFamily="34" charset="-120"/>
              </a:rPr>
              <a:t>Không đổi</a:t>
            </a:r>
            <a:endParaRPr lang="en-US" sz="1050" dirty="0"/>
          </a:p>
        </p:txBody>
      </p:sp>
      <p:sp>
        <p:nvSpPr>
          <p:cNvPr id="47" name="Text 16"/>
          <p:cNvSpPr/>
          <p:nvPr/>
        </p:nvSpPr>
        <p:spPr>
          <a:xfrm>
            <a:off x="5326261" y="5153025"/>
            <a:ext cx="1539329"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000000"/>
                </a:solidFill>
                <a:latin typeface="Segoe UI" pitchFamily="34" charset="0"/>
                <a:ea typeface="Segoe UI" pitchFamily="34" charset="-122"/>
                <a:cs typeface="Segoe UI" pitchFamily="34" charset="-120"/>
              </a:rPr>
              <a:t>q → k</a:t>
            </a:r>
            <a:endParaRPr lang="en-US" sz="1200" dirty="0"/>
          </a:p>
        </p:txBody>
      </p:sp>
      <p:sp>
        <p:nvSpPr>
          <p:cNvPr id="48" name="Text 17"/>
          <p:cNvSpPr/>
          <p:nvPr/>
        </p:nvSpPr>
        <p:spPr>
          <a:xfrm>
            <a:off x="5172328" y="5381625"/>
            <a:ext cx="1847195"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Segoe UI" pitchFamily="34" charset="0"/>
                <a:ea typeface="Segoe UI" pitchFamily="34" charset="-122"/>
                <a:cs typeface="Segoe UI" pitchFamily="34" charset="-120"/>
              </a:rPr>
              <a:t>Thông gió → Nỗ lực giảm</a:t>
            </a:r>
            <a:endParaRPr lang="en-US" sz="1050" dirty="0"/>
          </a:p>
        </p:txBody>
      </p:sp>
      <p:sp>
        <p:nvSpPr>
          <p:cNvPr id="49" name="Text 18"/>
          <p:cNvSpPr/>
          <p:nvPr/>
        </p:nvSpPr>
        <p:spPr>
          <a:xfrm>
            <a:off x="5491475" y="6181725"/>
            <a:ext cx="1208901"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000000"/>
                </a:solidFill>
                <a:latin typeface="Segoe UI" pitchFamily="34" charset="0"/>
                <a:ea typeface="Segoe UI" pitchFamily="34" charset="-122"/>
                <a:cs typeface="Segoe UI" pitchFamily="34" charset="-120"/>
              </a:rPr>
              <a:t>dC/dt → dE/dt</a:t>
            </a:r>
            <a:endParaRPr lang="en-US" sz="1200" dirty="0"/>
          </a:p>
        </p:txBody>
      </p:sp>
      <p:sp>
        <p:nvSpPr>
          <p:cNvPr id="50" name="Text 19"/>
          <p:cNvSpPr/>
          <p:nvPr/>
        </p:nvSpPr>
        <p:spPr>
          <a:xfrm>
            <a:off x="5491475" y="6410325"/>
            <a:ext cx="1208901"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Segoe UI" pitchFamily="34" charset="0"/>
                <a:ea typeface="Segoe UI" pitchFamily="34" charset="-122"/>
                <a:cs typeface="Segoe UI" pitchFamily="34" charset="-120"/>
              </a:rPr>
              <a:t>Tốc độ thay đổi</a:t>
            </a:r>
            <a:endParaRPr lang="en-US" sz="1050" dirty="0"/>
          </a:p>
        </p:txBody>
      </p:sp>
      <p:sp>
        <p:nvSpPr>
          <p:cNvPr id="51" name="Text 20"/>
          <p:cNvSpPr/>
          <p:nvPr/>
        </p:nvSpPr>
        <p:spPr>
          <a:xfrm>
            <a:off x="7970520" y="2133600"/>
            <a:ext cx="402336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 Mô hình Nhà máy (Kinh tế)</a:t>
            </a:r>
            <a:endParaRPr lang="en-US" sz="1800" dirty="0"/>
          </a:p>
        </p:txBody>
      </p:sp>
      <p:sp>
        <p:nvSpPr>
          <p:cNvPr id="52" name="Text 21"/>
          <p:cNvSpPr/>
          <p:nvPr/>
        </p:nvSpPr>
        <p:spPr>
          <a:xfrm>
            <a:off x="8915400" y="2590800"/>
            <a:ext cx="1759863"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E (Tổng phát thải)</a:t>
            </a:r>
            <a:endParaRPr lang="en-US" sz="1350" dirty="0"/>
          </a:p>
        </p:txBody>
      </p:sp>
      <p:sp>
        <p:nvSpPr>
          <p:cNvPr id="53" name="Text 22"/>
          <p:cNvSpPr/>
          <p:nvPr/>
        </p:nvSpPr>
        <p:spPr>
          <a:xfrm>
            <a:off x="8915400" y="2857500"/>
            <a:ext cx="1759863"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Tấn CO</a:t>
            </a:r>
            <a:pPr indent="0" marL="0">
              <a:lnSpc>
                <a:spcPts val="1800"/>
              </a:lnSpc>
              <a:buNone/>
            </a:pPr>
            <a:r>
              <a:rPr lang="en-US" sz="900" dirty="0">
                <a:solidFill>
                  <a:srgbClr val="4B5563"/>
                </a:solidFill>
                <a:latin typeface="Segoe UI" pitchFamily="34" charset="0"/>
                <a:ea typeface="Segoe UI" pitchFamily="34" charset="-122"/>
                <a:cs typeface="Segoe UI" pitchFamily="34" charset="-120"/>
              </a:rPr>
              <a:t>2</a:t>
            </a:r>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 phát thải ra</a:t>
            </a:r>
            <a:endParaRPr lang="en-US" sz="1200" dirty="0"/>
          </a:p>
        </p:txBody>
      </p:sp>
      <p:sp>
        <p:nvSpPr>
          <p:cNvPr id="54" name="Text 23"/>
          <p:cNvSpPr/>
          <p:nvPr/>
        </p:nvSpPr>
        <p:spPr>
          <a:xfrm>
            <a:off x="8915400" y="3314700"/>
            <a:ext cx="1965127"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R</a:t>
            </a:r>
            <a:pPr indent="0" marL="0">
              <a:lnSpc>
                <a:spcPts val="2100"/>
              </a:lnSpc>
              <a:buNone/>
            </a:pPr>
            <a:r>
              <a:rPr lang="en-US" sz="1013" b="1" dirty="0">
                <a:solidFill>
                  <a:srgbClr val="000000"/>
                </a:solidFill>
                <a:latin typeface="Segoe UI" pitchFamily="34" charset="0"/>
                <a:ea typeface="Segoe UI" pitchFamily="34" charset="-122"/>
                <a:cs typeface="Segoe UI" pitchFamily="34" charset="-120"/>
              </a:rPr>
              <a:t>emit</a:t>
            </a:r>
            <a:endParaRPr lang="en-US" sz="1350" dirty="0"/>
          </a:p>
        </p:txBody>
      </p:sp>
      <p:sp>
        <p:nvSpPr>
          <p:cNvPr id="55" name="Text 24"/>
          <p:cNvSpPr/>
          <p:nvPr/>
        </p:nvSpPr>
        <p:spPr>
          <a:xfrm>
            <a:off x="8915400" y="3581400"/>
            <a:ext cx="2358152"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Phát thải cơ sở của nhà máy</a:t>
            </a:r>
            <a:endParaRPr lang="en-US" sz="1200" dirty="0"/>
          </a:p>
        </p:txBody>
      </p:sp>
      <p:sp>
        <p:nvSpPr>
          <p:cNvPr id="56" name="Text 25"/>
          <p:cNvSpPr/>
          <p:nvPr/>
        </p:nvSpPr>
        <p:spPr>
          <a:xfrm>
            <a:off x="8915400" y="4038600"/>
            <a:ext cx="1908631"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k (Nỗ lực giảm)</a:t>
            </a:r>
            <a:endParaRPr lang="en-US" sz="1350" dirty="0"/>
          </a:p>
        </p:txBody>
      </p:sp>
      <p:sp>
        <p:nvSpPr>
          <p:cNvPr id="57" name="Text 26"/>
          <p:cNvSpPr/>
          <p:nvPr/>
        </p:nvSpPr>
        <p:spPr>
          <a:xfrm>
            <a:off x="8915400" y="4305300"/>
            <a:ext cx="1908631"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Công nghệ, mua tín chỉ</a:t>
            </a:r>
            <a:endParaRPr lang="en-US" sz="1200" dirty="0"/>
          </a:p>
        </p:txBody>
      </p:sp>
      <p:sp>
        <p:nvSpPr>
          <p:cNvPr id="58" name="Text 27"/>
          <p:cNvSpPr/>
          <p:nvPr/>
        </p:nvSpPr>
        <p:spPr>
          <a:xfrm>
            <a:off x="8915400" y="4762500"/>
            <a:ext cx="1711077" cy="266700"/>
          </a:xfrm>
          <a:prstGeom prst="rect">
            <a:avLst/>
          </a:prstGeom>
          <a:noFill/>
          <a:ln/>
        </p:spPr>
        <p:txBody>
          <a:bodyPr wrap="square" lIns="0" tIns="0" rIns="0" bIns="0" rtlCol="0" anchor="t" vert="horz"/>
          <a:lstStyle/>
          <a:p>
            <a:pPr indent="0" marL="0">
              <a:lnSpc>
                <a:spcPts val="2100"/>
              </a:lnSpc>
              <a:buNone/>
            </a:pPr>
            <a:r>
              <a:rPr lang="en-US" sz="1350" b="1" dirty="0">
                <a:solidFill>
                  <a:srgbClr val="000000"/>
                </a:solidFill>
                <a:latin typeface="Segoe UI" pitchFamily="34" charset="0"/>
                <a:ea typeface="Segoe UI" pitchFamily="34" charset="-122"/>
                <a:cs typeface="Segoe UI" pitchFamily="34" charset="-120"/>
              </a:rPr>
              <a:t>dE/dt</a:t>
            </a:r>
            <a:endParaRPr lang="en-US" sz="1350" dirty="0"/>
          </a:p>
        </p:txBody>
      </p:sp>
      <p:sp>
        <p:nvSpPr>
          <p:cNvPr id="59" name="Text 28"/>
          <p:cNvSpPr/>
          <p:nvPr/>
        </p:nvSpPr>
        <p:spPr>
          <a:xfrm>
            <a:off x="8915400" y="5029200"/>
            <a:ext cx="2053292"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Segoe UI" pitchFamily="34" charset="0"/>
                <a:ea typeface="Segoe UI" pitchFamily="34" charset="-122"/>
                <a:cs typeface="Segoe UI" pitchFamily="34" charset="-120"/>
              </a:rPr>
              <a:t>Tốc độ thay đổi phát thải</a:t>
            </a:r>
            <a:endParaRPr lang="en-US" sz="1200" dirty="0"/>
          </a:p>
        </p:txBody>
      </p:sp>
      <p:sp>
        <p:nvSpPr>
          <p:cNvPr id="60" name="Text 29"/>
          <p:cNvSpPr/>
          <p:nvPr/>
        </p:nvSpPr>
        <p:spPr>
          <a:xfrm>
            <a:off x="685800" y="7019925"/>
            <a:ext cx="13441680" cy="228600"/>
          </a:xfrm>
          <a:prstGeom prst="rect">
            <a:avLst/>
          </a:prstGeom>
          <a:noFill/>
          <a:ln/>
        </p:spPr>
        <p:txBody>
          <a:bodyPr wrap="square" lIns="0" tIns="0" rIns="0" bIns="0" rtlCol="0" anchor="t" vert="horz"/>
          <a:lstStyle/>
          <a:p>
            <a:pPr indent="0" marL="0">
              <a:lnSpc>
                <a:spcPts val="1800"/>
              </a:lnSpc>
              <a:buNone/>
            </a:pPr>
            <a:r>
              <a:rPr lang="en-US" sz="1200" dirty="0">
                <a:solidFill>
                  <a:srgbClr val="1E40AF"/>
                </a:solidFill>
                <a:latin typeface="Segoe UI" pitchFamily="34" charset="0"/>
                <a:ea typeface="Segoe UI" pitchFamily="34" charset="-122"/>
                <a:cs typeface="Segoe UI" pitchFamily="34" charset="-120"/>
              </a:rPr>
              <a:t>Lưu ý:</a:t>
            </a:r>
            <a:pPr indent="0" marL="0">
              <a:lnSpc>
                <a:spcPts val="1800"/>
              </a:lnSpc>
              <a:buNone/>
            </a:pPr>
            <a:r>
              <a:rPr lang="en-US" sz="1200" dirty="0">
                <a:solidFill>
                  <a:srgbClr val="1E40AF"/>
                </a:solidFill>
                <a:latin typeface="Segoe UI" pitchFamily="34" charset="0"/>
                <a:ea typeface="Segoe UI" pitchFamily="34" charset="-122"/>
                <a:cs typeface="Segoe UI" pitchFamily="34" charset="-120"/>
              </a:rPr>
              <a:t>Quan hệ cân bằng vẫn giữ nguyên:</a:t>
            </a:r>
            <a:pPr indent="0" marL="0">
              <a:lnSpc>
                <a:spcPts val="1800"/>
              </a:lnSpc>
              <a:buNone/>
            </a:pPr>
            <a:r>
              <a:rPr lang="en-US" sz="1200" b="1" dirty="0">
                <a:solidFill>
                  <a:srgbClr val="1E40AF"/>
                </a:solidFill>
                <a:latin typeface="Segoe UI" pitchFamily="34" charset="0"/>
                <a:ea typeface="Segoe UI" pitchFamily="34" charset="-122"/>
                <a:cs typeface="Segoe UI" pitchFamily="34" charset="-120"/>
              </a:rPr>
              <a:t>Tốc độ thay đổi = Tốc độ VÀO - Tốc độ RA</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381000" y="1143000"/>
            <a:ext cx="4629150" cy="5334000"/>
          </a:xfrm>
          <a:prstGeom prst="rect">
            <a:avLst/>
          </a:prstGeom>
        </p:spPr>
      </p:pic>
      <p:pic>
        <p:nvPicPr>
          <p:cNvPr id="5" name="Image 3" descr="preencoded.png">    </p:cNvPr>
          <p:cNvPicPr>
            <a:picLocks noChangeAspect="1"/>
          </p:cNvPicPr>
          <p:nvPr/>
        </p:nvPicPr>
        <p:blipFill>
          <a:blip r:embed="rId4"/>
          <a:stretch>
            <a:fillRect/>
          </a:stretch>
        </p:blipFill>
        <p:spPr>
          <a:xfrm>
            <a:off x="571500" y="1371600"/>
            <a:ext cx="285750" cy="228600"/>
          </a:xfrm>
          <a:prstGeom prst="rect">
            <a:avLst/>
          </a:prstGeom>
        </p:spPr>
      </p:pic>
      <p:pic>
        <p:nvPicPr>
          <p:cNvPr id="6" name="Image 4" descr="preencoded.png">    </p:cNvPr>
          <p:cNvPicPr>
            <a:picLocks noChangeAspect="1"/>
          </p:cNvPicPr>
          <p:nvPr/>
        </p:nvPicPr>
        <p:blipFill>
          <a:blip r:embed="rId5"/>
          <a:stretch>
            <a:fillRect/>
          </a:stretch>
        </p:blipFill>
        <p:spPr>
          <a:xfrm>
            <a:off x="571500" y="1790700"/>
            <a:ext cx="4248150" cy="571500"/>
          </a:xfrm>
          <a:prstGeom prst="rect">
            <a:avLst/>
          </a:prstGeom>
        </p:spPr>
      </p:pic>
      <p:pic>
        <p:nvPicPr>
          <p:cNvPr id="7" name="Image 5" descr="preencoded.png">    </p:cNvPr>
          <p:cNvPicPr>
            <a:picLocks noChangeAspect="1"/>
          </p:cNvPicPr>
          <p:nvPr/>
        </p:nvPicPr>
        <p:blipFill>
          <a:blip r:embed="rId6"/>
          <a:stretch>
            <a:fillRect/>
          </a:stretch>
        </p:blipFill>
        <p:spPr>
          <a:xfrm>
            <a:off x="571500" y="2895600"/>
            <a:ext cx="133350" cy="152400"/>
          </a:xfrm>
          <a:prstGeom prst="rect">
            <a:avLst/>
          </a:prstGeom>
        </p:spPr>
      </p:pic>
      <p:pic>
        <p:nvPicPr>
          <p:cNvPr id="8" name="Image 6" descr="preencoded.png">    </p:cNvPr>
          <p:cNvPicPr>
            <a:picLocks noChangeAspect="1"/>
          </p:cNvPicPr>
          <p:nvPr/>
        </p:nvPicPr>
        <p:blipFill>
          <a:blip r:embed="rId7"/>
          <a:stretch>
            <a:fillRect/>
          </a:stretch>
        </p:blipFill>
        <p:spPr>
          <a:xfrm>
            <a:off x="571500" y="3200698"/>
            <a:ext cx="142875" cy="152400"/>
          </a:xfrm>
          <a:prstGeom prst="rect">
            <a:avLst/>
          </a:prstGeom>
        </p:spPr>
      </p:pic>
      <p:pic>
        <p:nvPicPr>
          <p:cNvPr id="9" name="Image 7" descr="preencoded.png">    </p:cNvPr>
          <p:cNvPicPr>
            <a:picLocks noChangeAspect="1"/>
          </p:cNvPicPr>
          <p:nvPr/>
        </p:nvPicPr>
        <p:blipFill>
          <a:blip r:embed="rId8"/>
          <a:stretch>
            <a:fillRect/>
          </a:stretch>
        </p:blipFill>
        <p:spPr>
          <a:xfrm>
            <a:off x="571500" y="5693866"/>
            <a:ext cx="4248150" cy="592634"/>
          </a:xfrm>
          <a:prstGeom prst="rect">
            <a:avLst/>
          </a:prstGeom>
        </p:spPr>
      </p:pic>
      <p:pic>
        <p:nvPicPr>
          <p:cNvPr id="10" name="Image 8" descr="preencoded.png">    </p:cNvPr>
          <p:cNvPicPr>
            <a:picLocks noChangeAspect="1"/>
          </p:cNvPicPr>
          <p:nvPr/>
        </p:nvPicPr>
        <p:blipFill>
          <a:blip r:embed="rId9"/>
          <a:stretch>
            <a:fillRect/>
          </a:stretch>
        </p:blipFill>
        <p:spPr>
          <a:xfrm>
            <a:off x="5238750" y="1143000"/>
            <a:ext cx="2686050" cy="5334000"/>
          </a:xfrm>
          <a:prstGeom prst="rect">
            <a:avLst/>
          </a:prstGeom>
        </p:spPr>
      </p:pic>
      <p:pic>
        <p:nvPicPr>
          <p:cNvPr id="11" name="Image 9" descr="preencoded.png">    </p:cNvPr>
          <p:cNvPicPr>
            <a:picLocks noChangeAspect="1"/>
          </p:cNvPicPr>
          <p:nvPr/>
        </p:nvPicPr>
        <p:blipFill>
          <a:blip r:embed="rId10"/>
          <a:stretch>
            <a:fillRect/>
          </a:stretch>
        </p:blipFill>
        <p:spPr>
          <a:xfrm>
            <a:off x="5429250" y="1371600"/>
            <a:ext cx="142875" cy="190500"/>
          </a:xfrm>
          <a:prstGeom prst="rect">
            <a:avLst/>
          </a:prstGeom>
        </p:spPr>
      </p:pic>
      <p:pic>
        <p:nvPicPr>
          <p:cNvPr id="12" name="Image 10" descr="preencoded.png">    </p:cNvPr>
          <p:cNvPicPr>
            <a:picLocks noChangeAspect="1"/>
          </p:cNvPicPr>
          <p:nvPr/>
        </p:nvPicPr>
        <p:blipFill>
          <a:blip r:embed="rId11"/>
          <a:stretch>
            <a:fillRect/>
          </a:stretch>
        </p:blipFill>
        <p:spPr>
          <a:xfrm>
            <a:off x="5429250" y="1752600"/>
            <a:ext cx="2305050" cy="762298"/>
          </a:xfrm>
          <a:prstGeom prst="rect">
            <a:avLst/>
          </a:prstGeom>
        </p:spPr>
      </p:pic>
      <p:pic>
        <p:nvPicPr>
          <p:cNvPr id="13" name="Image 11" descr="preencoded.png">    </p:cNvPr>
          <p:cNvPicPr>
            <a:picLocks noChangeAspect="1"/>
          </p:cNvPicPr>
          <p:nvPr/>
        </p:nvPicPr>
        <p:blipFill>
          <a:blip r:embed="rId12"/>
          <a:stretch>
            <a:fillRect/>
          </a:stretch>
        </p:blipFill>
        <p:spPr>
          <a:xfrm>
            <a:off x="5429250" y="2667298"/>
            <a:ext cx="2305050" cy="839093"/>
          </a:xfrm>
          <a:prstGeom prst="rect">
            <a:avLst/>
          </a:prstGeom>
        </p:spPr>
      </p:pic>
      <p:pic>
        <p:nvPicPr>
          <p:cNvPr id="14" name="Image 12" descr="preencoded.png">    </p:cNvPr>
          <p:cNvPicPr>
            <a:picLocks noChangeAspect="1"/>
          </p:cNvPicPr>
          <p:nvPr/>
        </p:nvPicPr>
        <p:blipFill>
          <a:blip r:embed="rId13"/>
          <a:stretch>
            <a:fillRect/>
          </a:stretch>
        </p:blipFill>
        <p:spPr>
          <a:xfrm>
            <a:off x="5429250" y="5600700"/>
            <a:ext cx="2305050" cy="685800"/>
          </a:xfrm>
          <a:prstGeom prst="rect">
            <a:avLst/>
          </a:prstGeom>
        </p:spPr>
      </p:pic>
      <p:pic>
        <p:nvPicPr>
          <p:cNvPr id="15" name="Image 13" descr="preencoded.png">    </p:cNvPr>
          <p:cNvPicPr>
            <a:picLocks noChangeAspect="1"/>
          </p:cNvPicPr>
          <p:nvPr/>
        </p:nvPicPr>
        <p:blipFill>
          <a:blip r:embed="rId14"/>
          <a:stretch>
            <a:fillRect/>
          </a:stretch>
        </p:blipFill>
        <p:spPr>
          <a:xfrm>
            <a:off x="5543550" y="5867400"/>
            <a:ext cx="114300" cy="152400"/>
          </a:xfrm>
          <a:prstGeom prst="rect">
            <a:avLst/>
          </a:prstGeom>
        </p:spPr>
      </p:pic>
      <p:pic>
        <p:nvPicPr>
          <p:cNvPr id="16" name="Image 14" descr="preencoded.png">    </p:cNvPr>
          <p:cNvPicPr>
            <a:picLocks noChangeAspect="1"/>
          </p:cNvPicPr>
          <p:nvPr/>
        </p:nvPicPr>
        <p:blipFill>
          <a:blip r:embed="rId15"/>
          <a:stretch>
            <a:fillRect/>
          </a:stretch>
        </p:blipFill>
        <p:spPr>
          <a:xfrm>
            <a:off x="8153400" y="1143000"/>
            <a:ext cx="3657600" cy="5334000"/>
          </a:xfrm>
          <a:prstGeom prst="rect">
            <a:avLst/>
          </a:prstGeom>
        </p:spPr>
      </p:pic>
      <p:pic>
        <p:nvPicPr>
          <p:cNvPr id="17" name="Image 15" descr="preencoded.png">    </p:cNvPr>
          <p:cNvPicPr>
            <a:picLocks noChangeAspect="1"/>
          </p:cNvPicPr>
          <p:nvPr/>
        </p:nvPicPr>
        <p:blipFill>
          <a:blip r:embed="rId16"/>
          <a:stretch>
            <a:fillRect/>
          </a:stretch>
        </p:blipFill>
        <p:spPr>
          <a:xfrm>
            <a:off x="8343900" y="1371600"/>
            <a:ext cx="219075" cy="190500"/>
          </a:xfrm>
          <a:prstGeom prst="rect">
            <a:avLst/>
          </a:prstGeom>
        </p:spPr>
      </p:pic>
      <p:pic>
        <p:nvPicPr>
          <p:cNvPr id="18" name="Image 16" descr="preencoded.png">    </p:cNvPr>
          <p:cNvPicPr>
            <a:picLocks noChangeAspect="1"/>
          </p:cNvPicPr>
          <p:nvPr/>
        </p:nvPicPr>
        <p:blipFill>
          <a:blip r:embed="rId17"/>
          <a:stretch>
            <a:fillRect/>
          </a:stretch>
        </p:blipFill>
        <p:spPr>
          <a:xfrm>
            <a:off x="8343900" y="2362200"/>
            <a:ext cx="2857500" cy="2381250"/>
          </a:xfrm>
          <a:prstGeom prst="rect">
            <a:avLst/>
          </a:prstGeom>
        </p:spPr>
      </p:pic>
      <p:pic>
        <p:nvPicPr>
          <p:cNvPr id="19" name="Image 17" descr="preencoded.png">    </p:cNvPr>
          <p:cNvPicPr>
            <a:picLocks noChangeAspect="1"/>
          </p:cNvPicPr>
          <p:nvPr/>
        </p:nvPicPr>
        <p:blipFill>
          <a:blip r:embed="rId18"/>
          <a:stretch>
            <a:fillRect/>
          </a:stretch>
        </p:blipFill>
        <p:spPr>
          <a:xfrm>
            <a:off x="8343900" y="4953000"/>
            <a:ext cx="1041350" cy="723900"/>
          </a:xfrm>
          <a:prstGeom prst="rect">
            <a:avLst/>
          </a:prstGeom>
        </p:spPr>
      </p:pic>
      <p:pic>
        <p:nvPicPr>
          <p:cNvPr id="20" name="Image 18" descr="preencoded.png">    </p:cNvPr>
          <p:cNvPicPr>
            <a:picLocks noChangeAspect="1"/>
          </p:cNvPicPr>
          <p:nvPr/>
        </p:nvPicPr>
        <p:blipFill>
          <a:blip r:embed="rId19"/>
          <a:stretch>
            <a:fillRect/>
          </a:stretch>
        </p:blipFill>
        <p:spPr>
          <a:xfrm>
            <a:off x="8778776" y="5048250"/>
            <a:ext cx="171450" cy="152400"/>
          </a:xfrm>
          <a:prstGeom prst="rect">
            <a:avLst/>
          </a:prstGeom>
        </p:spPr>
      </p:pic>
      <p:pic>
        <p:nvPicPr>
          <p:cNvPr id="21" name="Image 19" descr="preencoded.png">    </p:cNvPr>
          <p:cNvPicPr>
            <a:picLocks noChangeAspect="1"/>
          </p:cNvPicPr>
          <p:nvPr/>
        </p:nvPicPr>
        <p:blipFill>
          <a:blip r:embed="rId20"/>
          <a:stretch>
            <a:fillRect/>
          </a:stretch>
        </p:blipFill>
        <p:spPr>
          <a:xfrm>
            <a:off x="9461450" y="4953000"/>
            <a:ext cx="1041350" cy="723900"/>
          </a:xfrm>
          <a:prstGeom prst="rect">
            <a:avLst/>
          </a:prstGeom>
        </p:spPr>
      </p:pic>
      <p:pic>
        <p:nvPicPr>
          <p:cNvPr id="22" name="Image 20" descr="preencoded.png">    </p:cNvPr>
          <p:cNvPicPr>
            <a:picLocks noChangeAspect="1"/>
          </p:cNvPicPr>
          <p:nvPr/>
        </p:nvPicPr>
        <p:blipFill>
          <a:blip r:embed="rId21"/>
          <a:stretch>
            <a:fillRect/>
          </a:stretch>
        </p:blipFill>
        <p:spPr>
          <a:xfrm>
            <a:off x="9905851" y="504825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10579001" y="4953000"/>
            <a:ext cx="1041499" cy="723900"/>
          </a:xfrm>
          <a:prstGeom prst="rect">
            <a:avLst/>
          </a:prstGeom>
        </p:spPr>
      </p:pic>
      <p:pic>
        <p:nvPicPr>
          <p:cNvPr id="24" name="Image 22" descr="preencoded.png">    </p:cNvPr>
          <p:cNvPicPr>
            <a:picLocks noChangeAspect="1"/>
          </p:cNvPicPr>
          <p:nvPr/>
        </p:nvPicPr>
        <p:blipFill>
          <a:blip r:embed="rId23"/>
          <a:stretch>
            <a:fillRect/>
          </a:stretch>
        </p:blipFill>
        <p:spPr>
          <a:xfrm>
            <a:off x="11004500" y="5048250"/>
            <a:ext cx="190500" cy="152400"/>
          </a:xfrm>
          <a:prstGeom prst="rect">
            <a:avLst/>
          </a:prstGeom>
        </p:spPr>
      </p:pic>
      <p:sp>
        <p:nvSpPr>
          <p:cNvPr id="25" name="Text 0"/>
          <p:cNvSpPr/>
          <p:nvPr/>
        </p:nvSpPr>
        <p:spPr>
          <a:xfrm>
            <a:off x="457200" y="209550"/>
            <a:ext cx="6808708"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Bước 3: Xây dựng Mô hình Tín chỉ Carbon</a:t>
            </a:r>
            <a:endParaRPr lang="en-US" sz="2250" dirty="0"/>
          </a:p>
        </p:txBody>
      </p:sp>
      <p:sp>
        <p:nvSpPr>
          <p:cNvPr id="26" name="Text 1"/>
          <p:cNvSpPr/>
          <p:nvPr/>
        </p:nvSpPr>
        <p:spPr>
          <a:xfrm>
            <a:off x="971550" y="1333500"/>
            <a:ext cx="50977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Quy tắc cân bằng mới</a:t>
            </a:r>
            <a:endParaRPr lang="en-US" sz="1800" dirty="0"/>
          </a:p>
        </p:txBody>
      </p:sp>
      <p:sp>
        <p:nvSpPr>
          <p:cNvPr id="27" name="Text 2"/>
          <p:cNvSpPr/>
          <p:nvPr/>
        </p:nvSpPr>
        <p:spPr>
          <a:xfrm>
            <a:off x="723900" y="1943100"/>
            <a:ext cx="3943350"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000000"/>
                </a:solidFill>
                <a:latin typeface="Times New Roman" pitchFamily="34" charset="0"/>
                <a:ea typeface="Times New Roman" pitchFamily="34" charset="-122"/>
                <a:cs typeface="Times New Roman" pitchFamily="34" charset="-120"/>
              </a:rPr>
              <a:t>Tốc độ thay đổi phát thải </a:t>
            </a:r>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d</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E</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d</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𝑑</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𝐸</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𝑑</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𝑡</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00" b="1" dirty="0">
                <a:solidFill>
                  <a:srgbClr val="000000"/>
                </a:solidFill>
                <a:latin typeface="Times New Roman" pitchFamily="34" charset="0"/>
                <a:ea typeface="Times New Roman" pitchFamily="34" charset="-122"/>
                <a:cs typeface="Times New Roman" pitchFamily="34" charset="-120"/>
              </a:rPr>
              <a:t> = VÀO - RA</a:t>
            </a:r>
            <a:endParaRPr lang="en-US" sz="1500" dirty="0"/>
          </a:p>
        </p:txBody>
      </p:sp>
      <p:sp>
        <p:nvSpPr>
          <p:cNvPr id="28" name="Text 3"/>
          <p:cNvSpPr/>
          <p:nvPr/>
        </p:nvSpPr>
        <p:spPr>
          <a:xfrm>
            <a:off x="571500" y="2514600"/>
            <a:ext cx="4248150" cy="266700"/>
          </a:xfrm>
          <a:prstGeom prst="rect">
            <a:avLst/>
          </a:prstGeom>
          <a:noFill/>
          <a:ln/>
        </p:spPr>
        <p:txBody>
          <a:bodyPr wrap="square" lIns="0" tIns="0" rIns="0" bIns="0" rtlCol="0" anchor="t" vert="horz"/>
          <a:lstStyle/>
          <a:p>
            <a:pP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Phát thải thay đổi =</a:t>
            </a:r>
            <a:endParaRPr lang="en-US" sz="1350" dirty="0"/>
          </a:p>
        </p:txBody>
      </p:sp>
      <p:sp>
        <p:nvSpPr>
          <p:cNvPr id="29" name="Text 4"/>
          <p:cNvSpPr/>
          <p:nvPr/>
        </p:nvSpPr>
        <p:spPr>
          <a:xfrm>
            <a:off x="781050" y="2857500"/>
            <a:ext cx="2132856" cy="228898"/>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Segoe UI" pitchFamily="34" charset="0"/>
                <a:ea typeface="Segoe UI" pitchFamily="34" charset="-122"/>
                <a:cs typeface="Segoe UI" pitchFamily="34" charset="-120"/>
              </a:rPr>
              <a:t>Lượng nhà máy thải ra </a:t>
            </a:r>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R</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e</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m</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i</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𝑅</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𝑒</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𝑚</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𝑖</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𝑡</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p:txBody>
      </p:sp>
      <p:sp>
        <p:nvSpPr>
          <p:cNvPr id="30" name="Text 5"/>
          <p:cNvSpPr/>
          <p:nvPr/>
        </p:nvSpPr>
        <p:spPr>
          <a:xfrm>
            <a:off x="790575" y="3162598"/>
            <a:ext cx="1766888" cy="228898"/>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Segoe UI" pitchFamily="34" charset="0"/>
                <a:ea typeface="Segoe UI" pitchFamily="34" charset="-122"/>
                <a:cs typeface="Segoe UI" pitchFamily="34" charset="-120"/>
              </a:rPr>
              <a:t>Nỗ lực giảm thải </a:t>
            </a:r>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k</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E</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𝑘</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𝐸</a:t>
            </a:r>
            <a:endParaRPr lang="en-US" sz="1200" dirty="0"/>
          </a:p>
          <a:p>
            <a:pPr algn="l" indent="0" marL="0">
              <a:lnSpc>
                <a:spcPts val="1800"/>
              </a:lnSpc>
              <a:buNone/>
            </a:pPr>
            <a:r>
              <a:rPr lang="en-US" sz="1428" dirty="0">
                <a:solidFill>
                  <a:srgbClr val="374151"/>
                </a:solidFill>
                <a:latin typeface="Segoe UI" pitchFamily="34" charset="0"/>
                <a:ea typeface="Segoe UI" pitchFamily="34" charset="-122"/>
                <a:cs typeface="Segoe UI" pitchFamily="34" charset="-120"/>
              </a:rPr>
              <a:t>)</a:t>
            </a:r>
            <a:endParaRPr lang="en-US" sz="1200" dirty="0"/>
          </a:p>
        </p:txBody>
      </p:sp>
      <p:sp>
        <p:nvSpPr>
          <p:cNvPr id="31" name="Text 6"/>
          <p:cNvSpPr/>
          <p:nvPr/>
        </p:nvSpPr>
        <p:spPr>
          <a:xfrm>
            <a:off x="723900" y="5846266"/>
            <a:ext cx="3943350" cy="287834"/>
          </a:xfrm>
          <a:prstGeom prst="rect">
            <a:avLst/>
          </a:prstGeom>
          <a:noFill/>
          <a:ln/>
        </p:spPr>
        <p:txBody>
          <a:bodyPr wrap="square" lIns="0" tIns="0" rIns="0" bIns="0" rtlCol="0" anchor="t" vert="horz"/>
          <a:lstStyle/>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d</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E</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d</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R</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e</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m</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i</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k</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E</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𝑑</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𝐸</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𝑑</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𝑡</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𝑅</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𝑒</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𝑚</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𝑖</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𝑡</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𝑘</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𝐸</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p:txBody>
      </p:sp>
      <p:sp>
        <p:nvSpPr>
          <p:cNvPr id="32" name="Text 7"/>
          <p:cNvSpPr/>
          <p:nvPr/>
        </p:nvSpPr>
        <p:spPr>
          <a:xfrm>
            <a:off x="5686425" y="1333500"/>
            <a:ext cx="27660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E40AF"/>
                </a:solidFill>
                <a:latin typeface="Segoe UI" pitchFamily="34" charset="0"/>
                <a:ea typeface="Segoe UI" pitchFamily="34" charset="-122"/>
                <a:cs typeface="Segoe UI" pitchFamily="34" charset="-120"/>
              </a:rPr>
              <a:t>Tìm Cân bằng</a:t>
            </a:r>
            <a:endParaRPr lang="en-US" sz="1500" dirty="0"/>
          </a:p>
        </p:txBody>
      </p:sp>
      <p:sp>
        <p:nvSpPr>
          <p:cNvPr id="33" name="Text 8"/>
          <p:cNvSpPr/>
          <p:nvPr/>
        </p:nvSpPr>
        <p:spPr>
          <a:xfrm>
            <a:off x="5543550" y="1866900"/>
            <a:ext cx="2076450" cy="228898"/>
          </a:xfrm>
          <a:prstGeom prst="rect">
            <a:avLst/>
          </a:prstGeom>
          <a:noFill/>
          <a:ln/>
        </p:spPr>
        <p:txBody>
          <a:bodyPr wrap="square" lIns="0" tIns="0" rIns="0" bIns="0" rtlCol="0" anchor="t" vert="horz"/>
          <a:lstStyle/>
          <a:p>
            <a:pPr indent="0" marL="0">
              <a:lnSpc>
                <a:spcPts val="1800"/>
              </a:lnSpc>
              <a:buNone/>
            </a:pPr>
            <a:r>
              <a:rPr lang="en-US" sz="1200" b="1" dirty="0">
                <a:solidFill>
                  <a:srgbClr val="1D4ED8"/>
                </a:solidFill>
                <a:latin typeface="Segoe UI" pitchFamily="34" charset="0"/>
                <a:ea typeface="Segoe UI" pitchFamily="34" charset="-122"/>
                <a:cs typeface="Segoe UI" pitchFamily="34" charset="-120"/>
              </a:rPr>
              <a:t>Đặt </a:t>
            </a:r>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d</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E</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d</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t</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0</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𝑑</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𝐸</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𝑑</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𝑡</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a:t>
            </a:r>
            <a:endParaRPr lang="en-US" sz="1200" dirty="0"/>
          </a:p>
          <a:p>
            <a:pPr indent="0" marL="0">
              <a:lnSpc>
                <a:spcPts val="1800"/>
              </a:lnSpc>
              <a:buNone/>
            </a:pPr>
            <a:r>
              <a:rPr lang="en-US" sz="1428" b="1" dirty="0">
                <a:solidFill>
                  <a:srgbClr val="1D4ED8"/>
                </a:solidFill>
                <a:latin typeface="Segoe UI" pitchFamily="34" charset="0"/>
                <a:ea typeface="Segoe UI" pitchFamily="34" charset="-122"/>
                <a:cs typeface="Segoe UI" pitchFamily="34" charset="-120"/>
              </a:rPr>
              <a:t>0</a:t>
            </a:r>
            <a:endParaRPr lang="en-US" sz="1200" dirty="0"/>
          </a:p>
        </p:txBody>
      </p:sp>
      <p:sp>
        <p:nvSpPr>
          <p:cNvPr id="34" name="Text 9"/>
          <p:cNvSpPr/>
          <p:nvPr/>
        </p:nvSpPr>
        <p:spPr>
          <a:xfrm>
            <a:off x="5543550" y="2171998"/>
            <a:ext cx="2076450" cy="228600"/>
          </a:xfrm>
          <a:prstGeom prst="rect">
            <a:avLst/>
          </a:prstGeom>
          <a:noFill/>
          <a:ln/>
        </p:spPr>
        <p:txBody>
          <a:bodyPr wrap="square" lIns="0" tIns="0" rIns="0" bIns="0" rtlCol="0" anchor="t" vert="horz"/>
          <a:lstStyle/>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0</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R</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e</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m</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i</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k</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E</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0</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𝑅</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𝑒</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𝑚</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𝑖</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𝑡</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𝑘</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𝐸</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a:p>
            <a:pPr algn="ctr" indent="0" marL="0">
              <a:lnSpc>
                <a:spcPts val="1800"/>
              </a:lnSpc>
              <a:buNone/>
            </a:pPr>
            <a:r>
              <a:rPr lang="en-US" sz="1236" dirty="0">
                <a:solidFill>
                  <a:srgbClr val="000000"/>
                </a:solidFill>
                <a:latin typeface="Times New Roman" pitchFamily="34" charset="0"/>
                <a:ea typeface="Times New Roman" pitchFamily="34" charset="-122"/>
                <a:cs typeface="Times New Roman" pitchFamily="34" charset="-120"/>
              </a:rPr>
              <a:t>)</a:t>
            </a:r>
            <a:endParaRPr lang="en-US" sz="1200" dirty="0"/>
          </a:p>
        </p:txBody>
      </p:sp>
      <p:sp>
        <p:nvSpPr>
          <p:cNvPr id="35" name="Text 10"/>
          <p:cNvSpPr/>
          <p:nvPr/>
        </p:nvSpPr>
        <p:spPr>
          <a:xfrm>
            <a:off x="5543550" y="2781598"/>
            <a:ext cx="249174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5803D"/>
                </a:solidFill>
                <a:latin typeface="Segoe UI" pitchFamily="34" charset="0"/>
                <a:ea typeface="Segoe UI" pitchFamily="34" charset="-122"/>
                <a:cs typeface="Segoe UI" pitchFamily="34" charset="-120"/>
              </a:rPr>
              <a:t>Công thức ra quyết định:</a:t>
            </a:r>
            <a:endParaRPr lang="en-US" sz="1200" dirty="0"/>
          </a:p>
        </p:txBody>
      </p:sp>
      <p:sp>
        <p:nvSpPr>
          <p:cNvPr id="36" name="Text 11"/>
          <p:cNvSpPr/>
          <p:nvPr/>
        </p:nvSpPr>
        <p:spPr>
          <a:xfrm>
            <a:off x="5543550" y="3086398"/>
            <a:ext cx="2076450" cy="305693"/>
          </a:xfrm>
          <a:prstGeom prst="rect">
            <a:avLst/>
          </a:prstGeom>
          <a:noFill/>
          <a:ln/>
        </p:spPr>
        <p:txBody>
          <a:bodyPr wrap="square" lIns="0" tIns="0" rIns="0" bIns="0" rtlCol="0" anchor="t" vert="horz"/>
          <a:lstStyle/>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E</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R</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e</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m</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i</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k</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𝐸</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𝑅</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𝑒</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𝑚</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𝑖</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𝑡</a:t>
            </a:r>
            <a:endParaRPr lang="en-US" sz="1500" dirty="0"/>
          </a:p>
          <a:p>
            <a:pPr algn="ctr" indent="0" marL="0">
              <a:lnSpc>
                <a:spcPts val="2100"/>
              </a:lnSpc>
              <a:buNone/>
            </a:pPr>
            <a:r>
              <a:rPr lang="en-US" sz="1545" b="1" dirty="0">
                <a:solidFill>
                  <a:srgbClr val="000000"/>
                </a:solidFill>
                <a:latin typeface="Times New Roman" pitchFamily="34" charset="0"/>
                <a:ea typeface="Times New Roman" pitchFamily="34" charset="-122"/>
                <a:cs typeface="Times New Roman" pitchFamily="34" charset="-120"/>
              </a:rPr>
              <a:t>𝑘</a:t>
            </a:r>
            <a:endParaRPr lang="en-US" sz="1500" dirty="0"/>
          </a:p>
        </p:txBody>
      </p:sp>
      <p:sp>
        <p:nvSpPr>
          <p:cNvPr id="37" name="Text 12"/>
          <p:cNvSpPr/>
          <p:nvPr/>
        </p:nvSpPr>
        <p:spPr>
          <a:xfrm>
            <a:off x="5734050" y="5715000"/>
            <a:ext cx="2076450" cy="457200"/>
          </a:xfrm>
          <a:prstGeom prst="rect">
            <a:avLst/>
          </a:prstGeom>
          <a:noFill/>
          <a:ln/>
        </p:spPr>
        <p:txBody>
          <a:bodyPr wrap="square" lIns="0" tIns="0" rIns="0" bIns="0" rtlCol="0" anchor="t" vert="horz"/>
          <a:lstStyle/>
          <a:p>
            <a:pPr indent="0" marL="0">
              <a:lnSpc>
                <a:spcPts val="1800"/>
              </a:lnSpc>
              <a:buNone/>
            </a:pPr>
            <a:r>
              <a:rPr lang="en-US" sz="1428" dirty="0">
                <a:solidFill>
                  <a:srgbClr val="854D0E"/>
                </a:solidFill>
                <a:latin typeface="Segoe UI" pitchFamily="34" charset="0"/>
                <a:ea typeface="Segoe UI" pitchFamily="34" charset="-122"/>
                <a:cs typeface="Segoe UI" pitchFamily="34" charset="-120"/>
              </a:rPr>
              <a:t>E</a:t>
            </a:r>
            <a:endParaRPr lang="en-US" sz="1200" dirty="0"/>
          </a:p>
          <a:p>
            <a:pPr indent="0" marL="0">
              <a:lnSpc>
                <a:spcPts val="1800"/>
              </a:lnSpc>
              <a:buNone/>
            </a:pPr>
            <a:r>
              <a:rPr lang="en-US" sz="1428" dirty="0">
                <a:solidFill>
                  <a:srgbClr val="854D0E"/>
                </a:solidFill>
                <a:latin typeface="Segoe UI" pitchFamily="34" charset="0"/>
                <a:ea typeface="Segoe UI" pitchFamily="34" charset="-122"/>
                <a:cs typeface="Segoe UI" pitchFamily="34" charset="-120"/>
              </a:rPr>
              <a:t>∗</a:t>
            </a:r>
            <a:endParaRPr lang="en-US" sz="1200" dirty="0"/>
          </a:p>
          <a:p>
            <a:pPr indent="0" marL="0">
              <a:lnSpc>
                <a:spcPts val="1800"/>
              </a:lnSpc>
              <a:buNone/>
            </a:pPr>
            <a:r>
              <a:rPr lang="en-US" sz="1428" dirty="0">
                <a:solidFill>
                  <a:srgbClr val="854D0E"/>
                </a:solidFill>
                <a:latin typeface="Segoe UI" pitchFamily="34" charset="0"/>
                <a:ea typeface="Segoe UI" pitchFamily="34" charset="-122"/>
                <a:cs typeface="Segoe UI" pitchFamily="34" charset="-120"/>
              </a:rPr>
              <a:t>𝐸</a:t>
            </a:r>
            <a:endParaRPr lang="en-US" sz="1200" dirty="0"/>
          </a:p>
          <a:p>
            <a:pPr indent="0" marL="0">
              <a:lnSpc>
                <a:spcPts val="1800"/>
              </a:lnSpc>
              <a:buNone/>
            </a:pPr>
            <a:r>
              <a:rPr lang="en-US" sz="1428" dirty="0">
                <a:solidFill>
                  <a:srgbClr val="854D0E"/>
                </a:solidFill>
                <a:latin typeface="Segoe UI" pitchFamily="34" charset="0"/>
                <a:ea typeface="Segoe UI" pitchFamily="34" charset="-122"/>
                <a:cs typeface="Segoe UI" pitchFamily="34" charset="-120"/>
              </a:rPr>
              <a:t>∗</a:t>
            </a:r>
            <a:endParaRPr lang="en-US" sz="1200" dirty="0"/>
          </a:p>
          <a:p>
            <a:pPr indent="0" marL="0">
              <a:lnSpc>
                <a:spcPts val="1800"/>
              </a:lnSpc>
              <a:buNone/>
            </a:pPr>
            <a:r>
              <a:rPr lang="en-US" sz="1200" dirty="0">
                <a:solidFill>
                  <a:srgbClr val="854D0E"/>
                </a:solidFill>
                <a:latin typeface="Segoe UI" pitchFamily="34" charset="0"/>
                <a:ea typeface="Segoe UI" pitchFamily="34" charset="-122"/>
                <a:cs typeface="Segoe UI" pitchFamily="34" charset="-120"/>
              </a:rPr>
              <a:t>là mức trần Carbon mong muốn</a:t>
            </a:r>
            <a:endParaRPr lang="en-US" sz="1200" dirty="0"/>
          </a:p>
        </p:txBody>
      </p:sp>
      <p:sp>
        <p:nvSpPr>
          <p:cNvPr id="38" name="Text 13"/>
          <p:cNvSpPr/>
          <p:nvPr/>
        </p:nvSpPr>
        <p:spPr>
          <a:xfrm>
            <a:off x="8677275" y="1333500"/>
            <a:ext cx="39319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E40AF"/>
                </a:solidFill>
                <a:latin typeface="Segoe UI" pitchFamily="34" charset="0"/>
                <a:ea typeface="Segoe UI" pitchFamily="34" charset="-122"/>
                <a:cs typeface="Segoe UI" pitchFamily="34" charset="-120"/>
              </a:rPr>
              <a:t>Mô hình Tín chỉ Carbon</a:t>
            </a:r>
            <a:endParaRPr lang="en-US" sz="1500" dirty="0"/>
          </a:p>
        </p:txBody>
      </p:sp>
      <p:sp>
        <p:nvSpPr>
          <p:cNvPr id="39" name="Text 14"/>
          <p:cNvSpPr/>
          <p:nvPr/>
        </p:nvSpPr>
        <p:spPr>
          <a:xfrm>
            <a:off x="8331205" y="5257800"/>
            <a:ext cx="1066740" cy="190500"/>
          </a:xfrm>
          <a:prstGeom prst="rect">
            <a:avLst/>
          </a:prstGeom>
          <a:noFill/>
          <a:ln/>
        </p:spPr>
        <p:txBody>
          <a:bodyPr wrap="square" lIns="0" tIns="0" rIns="0" bIns="0" rtlCol="0" anchor="t" vert="horz"/>
          <a:lstStyle/>
          <a:p>
            <a:pPr algn="ctr" indent="0" marL="0">
              <a:lnSpc>
                <a:spcPts val="1500"/>
              </a:lnSpc>
              <a:buNone/>
            </a:pPr>
            <a:r>
              <a:rPr lang="en-US" sz="1050" b="1" dirty="0">
                <a:solidFill>
                  <a:srgbClr val="000000"/>
                </a:solidFill>
                <a:latin typeface="Segoe UI" pitchFamily="34" charset="0"/>
                <a:ea typeface="Segoe UI" pitchFamily="34" charset="-122"/>
                <a:cs typeface="Segoe UI" pitchFamily="34" charset="-120"/>
              </a:rPr>
              <a:t>Nhà máy</a:t>
            </a:r>
            <a:endParaRPr lang="en-US" sz="1050" dirty="0"/>
          </a:p>
        </p:txBody>
      </p:sp>
      <p:sp>
        <p:nvSpPr>
          <p:cNvPr id="40" name="Text 15"/>
          <p:cNvSpPr/>
          <p:nvPr/>
        </p:nvSpPr>
        <p:spPr>
          <a:xfrm>
            <a:off x="8331205" y="5448300"/>
            <a:ext cx="10667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2563EB"/>
                </a:solidFill>
                <a:latin typeface="Segoe UI" pitchFamily="34" charset="0"/>
                <a:ea typeface="Segoe UI" pitchFamily="34" charset="-122"/>
                <a:cs typeface="Segoe UI" pitchFamily="34" charset="-120"/>
              </a:rPr>
              <a:t>Emissions</a:t>
            </a:r>
            <a:endParaRPr lang="en-US" sz="900" dirty="0"/>
          </a:p>
        </p:txBody>
      </p:sp>
      <p:sp>
        <p:nvSpPr>
          <p:cNvPr id="41" name="Text 16"/>
          <p:cNvSpPr/>
          <p:nvPr/>
        </p:nvSpPr>
        <p:spPr>
          <a:xfrm>
            <a:off x="9448755" y="5257800"/>
            <a:ext cx="1066740" cy="190500"/>
          </a:xfrm>
          <a:prstGeom prst="rect">
            <a:avLst/>
          </a:prstGeom>
          <a:noFill/>
          <a:ln/>
        </p:spPr>
        <p:txBody>
          <a:bodyPr wrap="square" lIns="0" tIns="0" rIns="0" bIns="0" rtlCol="0" anchor="t" vert="horz"/>
          <a:lstStyle/>
          <a:p>
            <a:pPr algn="ctr" indent="0" marL="0">
              <a:lnSpc>
                <a:spcPts val="1500"/>
              </a:lnSpc>
              <a:buNone/>
            </a:pPr>
            <a:r>
              <a:rPr lang="en-US" sz="1050" b="1" dirty="0">
                <a:solidFill>
                  <a:srgbClr val="000000"/>
                </a:solidFill>
                <a:latin typeface="Segoe UI" pitchFamily="34" charset="0"/>
                <a:ea typeface="Segoe UI" pitchFamily="34" charset="-122"/>
                <a:cs typeface="Segoe UI" pitchFamily="34" charset="-120"/>
              </a:rPr>
              <a:t>Nỗ lực</a:t>
            </a:r>
            <a:endParaRPr lang="en-US" sz="1050" dirty="0"/>
          </a:p>
        </p:txBody>
      </p:sp>
      <p:sp>
        <p:nvSpPr>
          <p:cNvPr id="42" name="Text 17"/>
          <p:cNvSpPr/>
          <p:nvPr/>
        </p:nvSpPr>
        <p:spPr>
          <a:xfrm>
            <a:off x="9448755" y="5448300"/>
            <a:ext cx="10667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16A34A"/>
                </a:solidFill>
                <a:latin typeface="Segoe UI" pitchFamily="34" charset="0"/>
                <a:ea typeface="Segoe UI" pitchFamily="34" charset="-122"/>
                <a:cs typeface="Segoe UI" pitchFamily="34" charset="-120"/>
              </a:rPr>
              <a:t>Reduction</a:t>
            </a:r>
            <a:endParaRPr lang="en-US" sz="900" dirty="0"/>
          </a:p>
        </p:txBody>
      </p:sp>
      <p:sp>
        <p:nvSpPr>
          <p:cNvPr id="43" name="Text 18"/>
          <p:cNvSpPr/>
          <p:nvPr/>
        </p:nvSpPr>
        <p:spPr>
          <a:xfrm>
            <a:off x="10566291" y="5257800"/>
            <a:ext cx="1066919" cy="190500"/>
          </a:xfrm>
          <a:prstGeom prst="rect">
            <a:avLst/>
          </a:prstGeom>
          <a:noFill/>
          <a:ln/>
        </p:spPr>
        <p:txBody>
          <a:bodyPr wrap="square" lIns="0" tIns="0" rIns="0" bIns="0" rtlCol="0" anchor="t" vert="horz"/>
          <a:lstStyle/>
          <a:p>
            <a:pPr algn="ctr" indent="0" marL="0">
              <a:lnSpc>
                <a:spcPts val="1500"/>
              </a:lnSpc>
              <a:buNone/>
            </a:pPr>
            <a:r>
              <a:rPr lang="en-US" sz="1050" b="1" dirty="0">
                <a:solidFill>
                  <a:srgbClr val="000000"/>
                </a:solidFill>
                <a:latin typeface="Segoe UI" pitchFamily="34" charset="0"/>
                <a:ea typeface="Segoe UI" pitchFamily="34" charset="-122"/>
                <a:cs typeface="Segoe UI" pitchFamily="34" charset="-120"/>
              </a:rPr>
              <a:t>Cân bằng</a:t>
            </a:r>
            <a:endParaRPr lang="en-US" sz="1050" dirty="0"/>
          </a:p>
        </p:txBody>
      </p:sp>
      <p:sp>
        <p:nvSpPr>
          <p:cNvPr id="44" name="Text 19"/>
          <p:cNvSpPr/>
          <p:nvPr/>
        </p:nvSpPr>
        <p:spPr>
          <a:xfrm>
            <a:off x="10566291" y="5448300"/>
            <a:ext cx="1066919"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CA8A04"/>
                </a:solidFill>
                <a:latin typeface="Segoe UI" pitchFamily="34" charset="0"/>
                <a:ea typeface="Segoe UI" pitchFamily="34" charset="-122"/>
                <a:cs typeface="Segoe UI" pitchFamily="34" charset="-120"/>
              </a:rPr>
              <a:t>Steady State</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00100"/>
            <a:ext cx="1219200" cy="38100"/>
          </a:xfrm>
          <a:prstGeom prst="rect">
            <a:avLst/>
          </a:prstGeom>
        </p:spPr>
      </p:pic>
      <p:pic>
        <p:nvPicPr>
          <p:cNvPr id="4" name="Image 2" descr="preencoded.png">    </p:cNvPr>
          <p:cNvPicPr>
            <a:picLocks noChangeAspect="1"/>
          </p:cNvPicPr>
          <p:nvPr/>
        </p:nvPicPr>
        <p:blipFill>
          <a:blip r:embed="rId3"/>
          <a:stretch>
            <a:fillRect/>
          </a:stretch>
        </p:blipFill>
        <p:spPr>
          <a:xfrm>
            <a:off x="4932313" y="1066800"/>
            <a:ext cx="2327225" cy="838200"/>
          </a:xfrm>
          <a:prstGeom prst="rect">
            <a:avLst/>
          </a:prstGeom>
        </p:spPr>
      </p:pic>
      <p:pic>
        <p:nvPicPr>
          <p:cNvPr id="5" name="Image 3" descr="preencoded.png">    </p:cNvPr>
          <p:cNvPicPr>
            <a:picLocks noChangeAspect="1"/>
          </p:cNvPicPr>
          <p:nvPr/>
        </p:nvPicPr>
        <p:blipFill>
          <a:blip r:embed="rId4"/>
          <a:stretch>
            <a:fillRect/>
          </a:stretch>
        </p:blipFill>
        <p:spPr>
          <a:xfrm>
            <a:off x="381000" y="2209800"/>
            <a:ext cx="3657600" cy="2019300"/>
          </a:xfrm>
          <a:prstGeom prst="rect">
            <a:avLst/>
          </a:prstGeom>
        </p:spPr>
      </p:pic>
      <p:pic>
        <p:nvPicPr>
          <p:cNvPr id="6" name="Image 4" descr="preencoded.png">    </p:cNvPr>
          <p:cNvPicPr>
            <a:picLocks noChangeAspect="1"/>
          </p:cNvPicPr>
          <p:nvPr/>
        </p:nvPicPr>
        <p:blipFill>
          <a:blip r:embed="rId5"/>
          <a:stretch>
            <a:fillRect/>
          </a:stretch>
        </p:blipFill>
        <p:spPr>
          <a:xfrm>
            <a:off x="571500" y="2400300"/>
            <a:ext cx="457200" cy="457200"/>
          </a:xfrm>
          <a:prstGeom prst="rect">
            <a:avLst/>
          </a:prstGeom>
        </p:spPr>
      </p:pic>
      <p:pic>
        <p:nvPicPr>
          <p:cNvPr id="7" name="Image 5" descr="preencoded.png">    </p:cNvPr>
          <p:cNvPicPr>
            <a:picLocks noChangeAspect="1"/>
          </p:cNvPicPr>
          <p:nvPr/>
        </p:nvPicPr>
        <p:blipFill>
          <a:blip r:embed="rId6"/>
          <a:stretch>
            <a:fillRect/>
          </a:stretch>
        </p:blipFill>
        <p:spPr>
          <a:xfrm>
            <a:off x="685800" y="2476500"/>
            <a:ext cx="228600" cy="304800"/>
          </a:xfrm>
          <a:prstGeom prst="rect">
            <a:avLst/>
          </a:prstGeom>
        </p:spPr>
      </p:pic>
      <p:pic>
        <p:nvPicPr>
          <p:cNvPr id="8" name="Image 6" descr="preencoded.png">    </p:cNvPr>
          <p:cNvPicPr>
            <a:picLocks noChangeAspect="1"/>
          </p:cNvPicPr>
          <p:nvPr/>
        </p:nvPicPr>
        <p:blipFill>
          <a:blip r:embed="rId7"/>
          <a:stretch>
            <a:fillRect/>
          </a:stretch>
        </p:blipFill>
        <p:spPr>
          <a:xfrm>
            <a:off x="571500" y="3876675"/>
            <a:ext cx="133350" cy="133350"/>
          </a:xfrm>
          <a:prstGeom prst="rect">
            <a:avLst/>
          </a:prstGeom>
        </p:spPr>
      </p:pic>
      <p:pic>
        <p:nvPicPr>
          <p:cNvPr id="9" name="Image 7" descr="preencoded.png">    </p:cNvPr>
          <p:cNvPicPr>
            <a:picLocks noChangeAspect="1"/>
          </p:cNvPicPr>
          <p:nvPr/>
        </p:nvPicPr>
        <p:blipFill>
          <a:blip r:embed="rId8"/>
          <a:stretch>
            <a:fillRect/>
          </a:stretch>
        </p:blipFill>
        <p:spPr>
          <a:xfrm>
            <a:off x="4267200" y="2209800"/>
            <a:ext cx="3657600" cy="2019300"/>
          </a:xfrm>
          <a:prstGeom prst="rect">
            <a:avLst/>
          </a:prstGeom>
        </p:spPr>
      </p:pic>
      <p:pic>
        <p:nvPicPr>
          <p:cNvPr id="10" name="Image 8" descr="preencoded.png">    </p:cNvPr>
          <p:cNvPicPr>
            <a:picLocks noChangeAspect="1"/>
          </p:cNvPicPr>
          <p:nvPr/>
        </p:nvPicPr>
        <p:blipFill>
          <a:blip r:embed="rId9"/>
          <a:stretch>
            <a:fillRect/>
          </a:stretch>
        </p:blipFill>
        <p:spPr>
          <a:xfrm>
            <a:off x="4457700" y="2400300"/>
            <a:ext cx="457200" cy="457200"/>
          </a:xfrm>
          <a:prstGeom prst="rect">
            <a:avLst/>
          </a:prstGeom>
        </p:spPr>
      </p:pic>
      <p:pic>
        <p:nvPicPr>
          <p:cNvPr id="11" name="Image 9" descr="preencoded.png">    </p:cNvPr>
          <p:cNvPicPr>
            <a:picLocks noChangeAspect="1"/>
          </p:cNvPicPr>
          <p:nvPr/>
        </p:nvPicPr>
        <p:blipFill>
          <a:blip r:embed="rId10"/>
          <a:stretch>
            <a:fillRect/>
          </a:stretch>
        </p:blipFill>
        <p:spPr>
          <a:xfrm>
            <a:off x="4572000" y="2476500"/>
            <a:ext cx="228600" cy="304800"/>
          </a:xfrm>
          <a:prstGeom prst="rect">
            <a:avLst/>
          </a:prstGeom>
        </p:spPr>
      </p:pic>
      <p:pic>
        <p:nvPicPr>
          <p:cNvPr id="12" name="Image 10" descr="preencoded.png">    </p:cNvPr>
          <p:cNvPicPr>
            <a:picLocks noChangeAspect="1"/>
          </p:cNvPicPr>
          <p:nvPr/>
        </p:nvPicPr>
        <p:blipFill>
          <a:blip r:embed="rId11"/>
          <a:stretch>
            <a:fillRect/>
          </a:stretch>
        </p:blipFill>
        <p:spPr>
          <a:xfrm>
            <a:off x="4457700" y="3876675"/>
            <a:ext cx="152400" cy="133350"/>
          </a:xfrm>
          <a:prstGeom prst="rect">
            <a:avLst/>
          </a:prstGeom>
        </p:spPr>
      </p:pic>
      <p:pic>
        <p:nvPicPr>
          <p:cNvPr id="13" name="Image 11" descr="preencoded.png">    </p:cNvPr>
          <p:cNvPicPr>
            <a:picLocks noChangeAspect="1"/>
          </p:cNvPicPr>
          <p:nvPr/>
        </p:nvPicPr>
        <p:blipFill>
          <a:blip r:embed="rId12"/>
          <a:stretch>
            <a:fillRect/>
          </a:stretch>
        </p:blipFill>
        <p:spPr>
          <a:xfrm>
            <a:off x="8153400" y="2209800"/>
            <a:ext cx="3657600" cy="2019300"/>
          </a:xfrm>
          <a:prstGeom prst="rect">
            <a:avLst/>
          </a:prstGeom>
        </p:spPr>
      </p:pic>
      <p:pic>
        <p:nvPicPr>
          <p:cNvPr id="14" name="Image 12" descr="preencoded.png">    </p:cNvPr>
          <p:cNvPicPr>
            <a:picLocks noChangeAspect="1"/>
          </p:cNvPicPr>
          <p:nvPr/>
        </p:nvPicPr>
        <p:blipFill>
          <a:blip r:embed="rId13"/>
          <a:stretch>
            <a:fillRect/>
          </a:stretch>
        </p:blipFill>
        <p:spPr>
          <a:xfrm>
            <a:off x="8343900" y="2400300"/>
            <a:ext cx="457200" cy="457200"/>
          </a:xfrm>
          <a:prstGeom prst="rect">
            <a:avLst/>
          </a:prstGeom>
        </p:spPr>
      </p:pic>
      <p:pic>
        <p:nvPicPr>
          <p:cNvPr id="15" name="Image 13" descr="preencoded.png">    </p:cNvPr>
          <p:cNvPicPr>
            <a:picLocks noChangeAspect="1"/>
          </p:cNvPicPr>
          <p:nvPr/>
        </p:nvPicPr>
        <p:blipFill>
          <a:blip r:embed="rId14"/>
          <a:stretch>
            <a:fillRect/>
          </a:stretch>
        </p:blipFill>
        <p:spPr>
          <a:xfrm>
            <a:off x="8486775" y="2476500"/>
            <a:ext cx="171450" cy="304800"/>
          </a:xfrm>
          <a:prstGeom prst="rect">
            <a:avLst/>
          </a:prstGeom>
        </p:spPr>
      </p:pic>
      <p:pic>
        <p:nvPicPr>
          <p:cNvPr id="16" name="Image 14" descr="preencoded.png">    </p:cNvPr>
          <p:cNvPicPr>
            <a:picLocks noChangeAspect="1"/>
          </p:cNvPicPr>
          <p:nvPr/>
        </p:nvPicPr>
        <p:blipFill>
          <a:blip r:embed="rId15"/>
          <a:stretch>
            <a:fillRect/>
          </a:stretch>
        </p:blipFill>
        <p:spPr>
          <a:xfrm>
            <a:off x="8343900" y="3876675"/>
            <a:ext cx="133350" cy="133350"/>
          </a:xfrm>
          <a:prstGeom prst="rect">
            <a:avLst/>
          </a:prstGeom>
        </p:spPr>
      </p:pic>
      <p:pic>
        <p:nvPicPr>
          <p:cNvPr id="17" name="Image 15" descr="preencoded.png">    </p:cNvPr>
          <p:cNvPicPr>
            <a:picLocks noChangeAspect="1"/>
          </p:cNvPicPr>
          <p:nvPr/>
        </p:nvPicPr>
        <p:blipFill>
          <a:blip r:embed="rId16"/>
          <a:stretch>
            <a:fillRect/>
          </a:stretch>
        </p:blipFill>
        <p:spPr>
          <a:xfrm>
            <a:off x="381000" y="4533900"/>
            <a:ext cx="11430000" cy="914400"/>
          </a:xfrm>
          <a:prstGeom prst="rect">
            <a:avLst/>
          </a:prstGeom>
        </p:spPr>
      </p:pic>
      <p:pic>
        <p:nvPicPr>
          <p:cNvPr id="18" name="Image 16" descr="preencoded.png">    </p:cNvPr>
          <p:cNvPicPr>
            <a:picLocks noChangeAspect="1"/>
          </p:cNvPicPr>
          <p:nvPr/>
        </p:nvPicPr>
        <p:blipFill>
          <a:blip r:embed="rId17"/>
          <a:stretch>
            <a:fillRect/>
          </a:stretch>
        </p:blipFill>
        <p:spPr>
          <a:xfrm>
            <a:off x="571500" y="4762500"/>
            <a:ext cx="285750" cy="342900"/>
          </a:xfrm>
          <a:prstGeom prst="rect">
            <a:avLst/>
          </a:prstGeom>
        </p:spPr>
      </p:pic>
      <p:sp>
        <p:nvSpPr>
          <p:cNvPr id="19" name="Text 0"/>
          <p:cNvSpPr/>
          <p:nvPr/>
        </p:nvSpPr>
        <p:spPr>
          <a:xfrm>
            <a:off x="381000" y="381000"/>
            <a:ext cx="13716000" cy="342900"/>
          </a:xfrm>
          <a:prstGeom prst="rect">
            <a:avLst/>
          </a:prstGeom>
          <a:noFill/>
          <a:ln/>
        </p:spPr>
        <p:txBody>
          <a:bodyPr wrap="square" lIns="0" tIns="0" rIns="0" bIns="0" rtlCol="0" anchor="t" vert="horz"/>
          <a:lstStyle/>
          <a:p>
            <a:pPr indent="0" marL="0">
              <a:lnSpc>
                <a:spcPts val="2700"/>
              </a:lnSpc>
              <a:buNone/>
            </a:pPr>
            <a:r>
              <a:rPr lang="en-US" sz="2250" b="1" dirty="0">
                <a:solidFill>
                  <a:srgbClr val="1E40AF"/>
                </a:solidFill>
                <a:latin typeface="Segoe UI" pitchFamily="34" charset="0"/>
                <a:ea typeface="Segoe UI" pitchFamily="34" charset="-122"/>
                <a:cs typeface="Segoe UI" pitchFamily="34" charset="-120"/>
              </a:rPr>
              <a:t>Công thức E* = R_emit / k nói lên điều gì?</a:t>
            </a:r>
            <a:endParaRPr lang="en-US" sz="2250" dirty="0"/>
          </a:p>
        </p:txBody>
      </p:sp>
      <p:sp>
        <p:nvSpPr>
          <p:cNvPr id="20" name="Text 1"/>
          <p:cNvSpPr/>
          <p:nvPr/>
        </p:nvSpPr>
        <p:spPr>
          <a:xfrm>
            <a:off x="4973910" y="1295400"/>
            <a:ext cx="2244030" cy="381000"/>
          </a:xfrm>
          <a:prstGeom prst="rect">
            <a:avLst/>
          </a:prstGeom>
          <a:noFill/>
          <a:ln/>
        </p:spPr>
        <p:txBody>
          <a:bodyPr wrap="square" lIns="0" tIns="0" rIns="0" bIns="0" rtlCol="0" anchor="t" vert="horz"/>
          <a:lstStyle/>
          <a:p>
            <a:pPr algn="ctr" indent="0" marL="0">
              <a:lnSpc>
                <a:spcPts val="3000"/>
              </a:lnSpc>
              <a:buNone/>
            </a:pPr>
            <a:r>
              <a:rPr lang="en-US" sz="2700" dirty="0">
                <a:solidFill>
                  <a:srgbClr val="1E3A8A"/>
                </a:solidFill>
                <a:latin typeface="Cambria Math" pitchFamily="34" charset="0"/>
                <a:ea typeface="Cambria Math" pitchFamily="34" charset="-122"/>
                <a:cs typeface="Cambria Math" pitchFamily="34" charset="-120"/>
              </a:rPr>
              <a:t>E* = R</a:t>
            </a:r>
            <a:pPr algn="ctr" indent="0" marL="0">
              <a:lnSpc>
                <a:spcPts val="3000"/>
              </a:lnSpc>
              <a:buNone/>
            </a:pPr>
            <a:r>
              <a:rPr lang="en-US" sz="2025" dirty="0">
                <a:solidFill>
                  <a:srgbClr val="1E3A8A"/>
                </a:solidFill>
                <a:latin typeface="Cambria Math" pitchFamily="34" charset="0"/>
                <a:ea typeface="Cambria Math" pitchFamily="34" charset="-122"/>
                <a:cs typeface="Cambria Math" pitchFamily="34" charset="-120"/>
              </a:rPr>
              <a:t>emit</a:t>
            </a:r>
            <a:pPr algn="ctr" indent="0" marL="0">
              <a:lnSpc>
                <a:spcPts val="3000"/>
              </a:lnSpc>
              <a:buNone/>
            </a:pPr>
            <a:r>
              <a:rPr lang="en-US" sz="2700" dirty="0">
                <a:solidFill>
                  <a:srgbClr val="1E3A8A"/>
                </a:solidFill>
                <a:latin typeface="Cambria Math" pitchFamily="34" charset="0"/>
                <a:ea typeface="Cambria Math" pitchFamily="34" charset="-122"/>
                <a:cs typeface="Cambria Math" pitchFamily="34" charset="-120"/>
              </a:rPr>
              <a:t> / k</a:t>
            </a:r>
            <a:endParaRPr lang="en-US" sz="2700" dirty="0"/>
          </a:p>
        </p:txBody>
      </p:sp>
      <p:sp>
        <p:nvSpPr>
          <p:cNvPr id="21" name="Text 2"/>
          <p:cNvSpPr/>
          <p:nvPr/>
        </p:nvSpPr>
        <p:spPr>
          <a:xfrm>
            <a:off x="1143000" y="2476500"/>
            <a:ext cx="289858"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Segoe UI" pitchFamily="34" charset="0"/>
                <a:ea typeface="Segoe UI" pitchFamily="34" charset="-122"/>
                <a:cs typeface="Segoe UI" pitchFamily="34" charset="-120"/>
              </a:rPr>
              <a:t>E*</a:t>
            </a:r>
            <a:endParaRPr lang="en-US" sz="1800" dirty="0"/>
          </a:p>
        </p:txBody>
      </p:sp>
      <p:sp>
        <p:nvSpPr>
          <p:cNvPr id="22" name="Text 3"/>
          <p:cNvSpPr/>
          <p:nvPr/>
        </p:nvSpPr>
        <p:spPr>
          <a:xfrm>
            <a:off x="571500" y="2971800"/>
            <a:ext cx="3276600" cy="266700"/>
          </a:xfrm>
          <a:prstGeom prst="rect">
            <a:avLst/>
          </a:prstGeom>
          <a:noFill/>
          <a:ln/>
        </p:spPr>
        <p:txBody>
          <a:bodyPr wrap="square" lIns="0" tIns="0" rIns="0" bIns="0" rtlCol="0" anchor="t" vert="horz"/>
          <a:lstStyle/>
          <a:p>
            <a:pPr indent="0" marL="0">
              <a:lnSpc>
                <a:spcPts val="2100"/>
              </a:lnSpc>
              <a:buNone/>
            </a:pPr>
            <a:r>
              <a:rPr lang="en-US" sz="1500" dirty="0">
                <a:solidFill>
                  <a:srgbClr val="CA8A04"/>
                </a:solidFill>
                <a:latin typeface="Segoe UI" pitchFamily="34" charset="0"/>
                <a:ea typeface="Segoe UI" pitchFamily="34" charset="-122"/>
                <a:cs typeface="Segoe UI" pitchFamily="34" charset="-120"/>
              </a:rPr>
              <a:t>MỤC TIÊU</a:t>
            </a:r>
            <a:endParaRPr lang="en-US" sz="1500" dirty="0"/>
          </a:p>
        </p:txBody>
      </p:sp>
      <p:sp>
        <p:nvSpPr>
          <p:cNvPr id="23" name="Text 4"/>
          <p:cNvSpPr/>
          <p:nvPr/>
        </p:nvSpPr>
        <p:spPr>
          <a:xfrm>
            <a:off x="571500" y="3314700"/>
            <a:ext cx="3276600" cy="457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Mức trần Carbon (trạng thái ổn định mong muốn)</a:t>
            </a:r>
            <a:endParaRPr lang="en-US" sz="1200" dirty="0"/>
          </a:p>
        </p:txBody>
      </p:sp>
      <p:sp>
        <p:nvSpPr>
          <p:cNvPr id="24" name="Text 5"/>
          <p:cNvSpPr/>
          <p:nvPr/>
        </p:nvSpPr>
        <p:spPr>
          <a:xfrm>
            <a:off x="742950" y="3848100"/>
            <a:ext cx="393192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Segoe UI" pitchFamily="34" charset="0"/>
                <a:ea typeface="Segoe UI" pitchFamily="34" charset="-122"/>
                <a:cs typeface="Segoe UI" pitchFamily="34" charset="-120"/>
              </a:rPr>
              <a:t> Do Chính phủ/Quy định đặt ra</a:t>
            </a:r>
            <a:endParaRPr lang="en-US" sz="1050" dirty="0"/>
          </a:p>
        </p:txBody>
      </p:sp>
      <p:sp>
        <p:nvSpPr>
          <p:cNvPr id="25" name="Text 6"/>
          <p:cNvSpPr/>
          <p:nvPr/>
        </p:nvSpPr>
        <p:spPr>
          <a:xfrm>
            <a:off x="5029200" y="2476500"/>
            <a:ext cx="517773"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Segoe UI" pitchFamily="34" charset="0"/>
                <a:ea typeface="Segoe UI" pitchFamily="34" charset="-122"/>
                <a:cs typeface="Segoe UI" pitchFamily="34" charset="-120"/>
              </a:rPr>
              <a:t>R</a:t>
            </a:r>
            <a:pPr indent="0" marL="0">
              <a:lnSpc>
                <a:spcPts val="2400"/>
              </a:lnSpc>
              <a:buNone/>
            </a:pPr>
            <a:r>
              <a:rPr lang="en-US" sz="1350" b="1" dirty="0">
                <a:solidFill>
                  <a:srgbClr val="1F2937"/>
                </a:solidFill>
                <a:latin typeface="Segoe UI" pitchFamily="34" charset="0"/>
                <a:ea typeface="Segoe UI" pitchFamily="34" charset="-122"/>
                <a:cs typeface="Segoe UI" pitchFamily="34" charset="-120"/>
              </a:rPr>
              <a:t>emit</a:t>
            </a:r>
            <a:endParaRPr lang="en-US" sz="1800" dirty="0"/>
          </a:p>
        </p:txBody>
      </p:sp>
      <p:sp>
        <p:nvSpPr>
          <p:cNvPr id="26" name="Text 7"/>
          <p:cNvSpPr/>
          <p:nvPr/>
        </p:nvSpPr>
        <p:spPr>
          <a:xfrm>
            <a:off x="4457700" y="2971800"/>
            <a:ext cx="3276600" cy="266700"/>
          </a:xfrm>
          <a:prstGeom prst="rect">
            <a:avLst/>
          </a:prstGeom>
          <a:noFill/>
          <a:ln/>
        </p:spPr>
        <p:txBody>
          <a:bodyPr wrap="square" lIns="0" tIns="0" rIns="0" bIns="0" rtlCol="0" anchor="t" vert="horz"/>
          <a:lstStyle/>
          <a:p>
            <a:pPr indent="0" marL="0">
              <a:lnSpc>
                <a:spcPts val="2100"/>
              </a:lnSpc>
              <a:buNone/>
            </a:pPr>
            <a:r>
              <a:rPr lang="en-US" sz="1500" dirty="0">
                <a:solidFill>
                  <a:srgbClr val="DC2626"/>
                </a:solidFill>
                <a:latin typeface="Segoe UI" pitchFamily="34" charset="0"/>
                <a:ea typeface="Segoe UI" pitchFamily="34" charset="-122"/>
                <a:cs typeface="Segoe UI" pitchFamily="34" charset="-120"/>
              </a:rPr>
              <a:t>VẤN ĐỀ</a:t>
            </a:r>
            <a:endParaRPr lang="en-US" sz="1500" dirty="0"/>
          </a:p>
        </p:txBody>
      </p:sp>
      <p:sp>
        <p:nvSpPr>
          <p:cNvPr id="27" name="Text 8"/>
          <p:cNvSpPr/>
          <p:nvPr/>
        </p:nvSpPr>
        <p:spPr>
          <a:xfrm>
            <a:off x="4457700" y="3314700"/>
            <a:ext cx="3276600" cy="457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Phát thải cơ sở (thực trạng phát thải của nhà máy)</a:t>
            </a:r>
            <a:endParaRPr lang="en-US" sz="1200" dirty="0"/>
          </a:p>
        </p:txBody>
      </p:sp>
      <p:sp>
        <p:nvSpPr>
          <p:cNvPr id="28" name="Text 9"/>
          <p:cNvSpPr/>
          <p:nvPr/>
        </p:nvSpPr>
        <p:spPr>
          <a:xfrm>
            <a:off x="4648200" y="3848100"/>
            <a:ext cx="393192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Segoe UI" pitchFamily="34" charset="0"/>
                <a:ea typeface="Segoe UI" pitchFamily="34" charset="-122"/>
                <a:cs typeface="Segoe UI" pitchFamily="34" charset="-120"/>
              </a:rPr>
              <a:t> Kiểm toán nội bộ của nhà máy</a:t>
            </a:r>
            <a:endParaRPr lang="en-US" sz="1050" dirty="0"/>
          </a:p>
        </p:txBody>
      </p:sp>
      <p:sp>
        <p:nvSpPr>
          <p:cNvPr id="29" name="Text 10"/>
          <p:cNvSpPr/>
          <p:nvPr/>
        </p:nvSpPr>
        <p:spPr>
          <a:xfrm>
            <a:off x="8915400" y="2476500"/>
            <a:ext cx="152698"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Segoe UI" pitchFamily="34" charset="0"/>
                <a:ea typeface="Segoe UI" pitchFamily="34" charset="-122"/>
                <a:cs typeface="Segoe UI" pitchFamily="34" charset="-120"/>
              </a:rPr>
              <a:t>k</a:t>
            </a:r>
            <a:endParaRPr lang="en-US" sz="1800" dirty="0"/>
          </a:p>
        </p:txBody>
      </p:sp>
      <p:sp>
        <p:nvSpPr>
          <p:cNvPr id="30" name="Text 11"/>
          <p:cNvSpPr/>
          <p:nvPr/>
        </p:nvSpPr>
        <p:spPr>
          <a:xfrm>
            <a:off x="8343900" y="2971800"/>
            <a:ext cx="3276600" cy="266700"/>
          </a:xfrm>
          <a:prstGeom prst="rect">
            <a:avLst/>
          </a:prstGeom>
          <a:noFill/>
          <a:ln/>
        </p:spPr>
        <p:txBody>
          <a:bodyPr wrap="square" lIns="0" tIns="0" rIns="0" bIns="0" rtlCol="0" anchor="t" vert="horz"/>
          <a:lstStyle/>
          <a:p>
            <a:pPr indent="0" marL="0">
              <a:lnSpc>
                <a:spcPts val="2100"/>
              </a:lnSpc>
              <a:buNone/>
            </a:pPr>
            <a:r>
              <a:rPr lang="en-US" sz="1500" dirty="0">
                <a:solidFill>
                  <a:srgbClr val="16A34A"/>
                </a:solidFill>
                <a:latin typeface="Segoe UI" pitchFamily="34" charset="0"/>
                <a:ea typeface="Segoe UI" pitchFamily="34" charset="-122"/>
                <a:cs typeface="Segoe UI" pitchFamily="34" charset="-120"/>
              </a:rPr>
              <a:t>GIẢI PHÁP</a:t>
            </a:r>
            <a:endParaRPr lang="en-US" sz="1500" dirty="0"/>
          </a:p>
        </p:txBody>
      </p:sp>
      <p:sp>
        <p:nvSpPr>
          <p:cNvPr id="31" name="Text 12"/>
          <p:cNvSpPr/>
          <p:nvPr/>
        </p:nvSpPr>
        <p:spPr>
          <a:xfrm>
            <a:off x="8343900" y="3314700"/>
            <a:ext cx="3276600" cy="457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Nỗ lực giảm thải (hành động chiến lược của công ty)</a:t>
            </a:r>
            <a:endParaRPr lang="en-US" sz="1200" dirty="0"/>
          </a:p>
        </p:txBody>
      </p:sp>
      <p:sp>
        <p:nvSpPr>
          <p:cNvPr id="32" name="Text 13"/>
          <p:cNvSpPr/>
          <p:nvPr/>
        </p:nvSpPr>
        <p:spPr>
          <a:xfrm>
            <a:off x="8515350" y="3848100"/>
            <a:ext cx="393192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Segoe UI" pitchFamily="34" charset="0"/>
                <a:ea typeface="Segoe UI" pitchFamily="34" charset="-122"/>
                <a:cs typeface="Segoe UI" pitchFamily="34" charset="-120"/>
              </a:rPr>
              <a:t> Chiến lược &amp; Tài chính của Công ty</a:t>
            </a:r>
            <a:endParaRPr lang="en-US" sz="1050" dirty="0"/>
          </a:p>
        </p:txBody>
      </p:sp>
      <p:sp>
        <p:nvSpPr>
          <p:cNvPr id="33" name="Text 14"/>
          <p:cNvSpPr/>
          <p:nvPr/>
        </p:nvSpPr>
        <p:spPr>
          <a:xfrm>
            <a:off x="1009650" y="4724400"/>
            <a:ext cx="10998339"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Segoe UI" pitchFamily="34" charset="0"/>
                <a:ea typeface="Segoe UI" pitchFamily="34" charset="-122"/>
                <a:cs typeface="Segoe UI" pitchFamily="34" charset="-120"/>
              </a:rPr>
              <a:t>Mô hình này cho bạn biết chính xác cần "Nỗ lực" (k) bao nhiêu để đạt "Mục tiêu" (E*) dựa trên "Vấn đề" (R</a:t>
            </a:r>
            <a:pPr indent="0" marL="0">
              <a:lnSpc>
                <a:spcPts val="2100"/>
              </a:lnSpc>
              <a:buNone/>
            </a:pPr>
            <a:r>
              <a:rPr lang="en-US" sz="1013" dirty="0">
                <a:solidFill>
                  <a:srgbClr val="FFFFFF"/>
                </a:solidFill>
                <a:latin typeface="Segoe UI" pitchFamily="34" charset="0"/>
                <a:ea typeface="Segoe UI" pitchFamily="34" charset="-122"/>
                <a:cs typeface="Segoe UI" pitchFamily="34" charset="-120"/>
              </a:rPr>
              <a:t>emit</a:t>
            </a:r>
            <a:pPr indent="0" marL="0">
              <a:lnSpc>
                <a:spcPts val="2100"/>
              </a:lnSpc>
              <a:buNone/>
            </a:pPr>
            <a:r>
              <a:rPr lang="en-US" sz="1350" dirty="0">
                <a:solidFill>
                  <a:srgbClr val="FFFFFF"/>
                </a:solidFill>
                <a:latin typeface="Segoe UI" pitchFamily="34" charset="0"/>
                <a:ea typeface="Segoe UI" pitchFamily="34" charset="-122"/>
                <a:cs typeface="Segoe UI" pitchFamily="34" charset="-120"/>
              </a:rPr>
              <a:t>) của bạn.</a:t>
            </a:r>
            <a:endParaRPr lang="en-US" sz="1350" dirty="0"/>
          </a:p>
        </p:txBody>
      </p:sp>
      <p:sp>
        <p:nvSpPr>
          <p:cNvPr id="34" name="Text 15"/>
          <p:cNvSpPr/>
          <p:nvPr/>
        </p:nvSpPr>
        <p:spPr>
          <a:xfrm>
            <a:off x="1009650" y="5067300"/>
            <a:ext cx="10998339" cy="190500"/>
          </a:xfrm>
          <a:prstGeom prst="rect">
            <a:avLst/>
          </a:prstGeom>
          <a:noFill/>
          <a:ln/>
        </p:spPr>
        <p:txBody>
          <a:bodyPr wrap="square" lIns="0" tIns="0" rIns="0" bIns="0" rtlCol="0" anchor="t" vert="horz"/>
          <a:lstStyle/>
          <a:p>
            <a:pPr indent="0" marL="0">
              <a:lnSpc>
                <a:spcPts val="1500"/>
              </a:lnSpc>
              <a:buNone/>
            </a:pPr>
            <a:r>
              <a:rPr lang="en-US" sz="1050" i="1" dirty="0">
                <a:solidFill>
                  <a:srgbClr val="BFDBFE"/>
                </a:solidFill>
                <a:latin typeface="Segoe UI" pitchFamily="34" charset="0"/>
                <a:ea typeface="Segoe UI" pitchFamily="34" charset="-122"/>
                <a:cs typeface="Segoe UI" pitchFamily="34" charset="-120"/>
              </a:rPr>
              <a:t>Công thức giúp doanh nghiệp ra quyết định tài chính/kỹ thuật chính xác để tuân thủ quy định về phát thải.</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29615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381000" y="1143000"/>
            <a:ext cx="3606701" cy="5334000"/>
          </a:xfrm>
          <a:prstGeom prst="rect">
            <a:avLst/>
          </a:prstGeom>
        </p:spPr>
      </p:pic>
      <p:pic>
        <p:nvPicPr>
          <p:cNvPr id="5" name="Image 3" descr="preencoded.png">    </p:cNvPr>
          <p:cNvPicPr>
            <a:picLocks noChangeAspect="1"/>
          </p:cNvPicPr>
          <p:nvPr/>
        </p:nvPicPr>
        <p:blipFill>
          <a:blip r:embed="rId4"/>
          <a:stretch>
            <a:fillRect/>
          </a:stretch>
        </p:blipFill>
        <p:spPr>
          <a:xfrm>
            <a:off x="609600" y="1371600"/>
            <a:ext cx="457200" cy="457200"/>
          </a:xfrm>
          <a:prstGeom prst="rect">
            <a:avLst/>
          </a:prstGeom>
        </p:spPr>
      </p:pic>
      <p:pic>
        <p:nvPicPr>
          <p:cNvPr id="6" name="Image 4" descr="preencoded.png">    </p:cNvPr>
          <p:cNvPicPr>
            <a:picLocks noChangeAspect="1"/>
          </p:cNvPicPr>
          <p:nvPr/>
        </p:nvPicPr>
        <p:blipFill>
          <a:blip r:embed="rId5"/>
          <a:stretch>
            <a:fillRect/>
          </a:stretch>
        </p:blipFill>
        <p:spPr>
          <a:xfrm>
            <a:off x="723900" y="1447800"/>
            <a:ext cx="228600" cy="304800"/>
          </a:xfrm>
          <a:prstGeom prst="rect">
            <a:avLst/>
          </a:prstGeom>
        </p:spPr>
      </p:pic>
      <p:pic>
        <p:nvPicPr>
          <p:cNvPr id="7" name="Image 5" descr="preencoded.png">    </p:cNvPr>
          <p:cNvPicPr>
            <a:picLocks noChangeAspect="1"/>
          </p:cNvPicPr>
          <p:nvPr/>
        </p:nvPicPr>
        <p:blipFill>
          <a:blip r:embed="rId6"/>
          <a:stretch>
            <a:fillRect/>
          </a:stretch>
        </p:blipFill>
        <p:spPr>
          <a:xfrm>
            <a:off x="609600" y="2028825"/>
            <a:ext cx="171450" cy="171450"/>
          </a:xfrm>
          <a:prstGeom prst="rect">
            <a:avLst/>
          </a:prstGeom>
        </p:spPr>
      </p:pic>
      <p:pic>
        <p:nvPicPr>
          <p:cNvPr id="8" name="Image 6" descr="preencoded.png">    </p:cNvPr>
          <p:cNvPicPr>
            <a:picLocks noChangeAspect="1"/>
          </p:cNvPicPr>
          <p:nvPr/>
        </p:nvPicPr>
        <p:blipFill>
          <a:blip r:embed="rId7"/>
          <a:stretch>
            <a:fillRect/>
          </a:stretch>
        </p:blipFill>
        <p:spPr>
          <a:xfrm>
            <a:off x="609600" y="2705100"/>
            <a:ext cx="3149501" cy="533400"/>
          </a:xfrm>
          <a:prstGeom prst="rect">
            <a:avLst/>
          </a:prstGeom>
        </p:spPr>
      </p:pic>
      <p:pic>
        <p:nvPicPr>
          <p:cNvPr id="9" name="Image 7" descr="preencoded.png">    </p:cNvPr>
          <p:cNvPicPr>
            <a:picLocks noChangeAspect="1"/>
          </p:cNvPicPr>
          <p:nvPr/>
        </p:nvPicPr>
        <p:blipFill>
          <a:blip r:embed="rId8"/>
          <a:stretch>
            <a:fillRect/>
          </a:stretch>
        </p:blipFill>
        <p:spPr>
          <a:xfrm>
            <a:off x="762000" y="2876550"/>
            <a:ext cx="114300" cy="152400"/>
          </a:xfrm>
          <a:prstGeom prst="rect">
            <a:avLst/>
          </a:prstGeom>
        </p:spPr>
      </p:pic>
      <p:pic>
        <p:nvPicPr>
          <p:cNvPr id="10" name="Image 8" descr="preencoded.png">    </p:cNvPr>
          <p:cNvPicPr>
            <a:picLocks noChangeAspect="1"/>
          </p:cNvPicPr>
          <p:nvPr/>
        </p:nvPicPr>
        <p:blipFill>
          <a:blip r:embed="rId9"/>
          <a:stretch>
            <a:fillRect/>
          </a:stretch>
        </p:blipFill>
        <p:spPr>
          <a:xfrm>
            <a:off x="609600" y="3390900"/>
            <a:ext cx="3149501" cy="533400"/>
          </a:xfrm>
          <a:prstGeom prst="rect">
            <a:avLst/>
          </a:prstGeom>
        </p:spPr>
      </p:pic>
      <p:pic>
        <p:nvPicPr>
          <p:cNvPr id="11" name="Image 9" descr="preencoded.png">    </p:cNvPr>
          <p:cNvPicPr>
            <a:picLocks noChangeAspect="1"/>
          </p:cNvPicPr>
          <p:nvPr/>
        </p:nvPicPr>
        <p:blipFill>
          <a:blip r:embed="rId10"/>
          <a:stretch>
            <a:fillRect/>
          </a:stretch>
        </p:blipFill>
        <p:spPr>
          <a:xfrm>
            <a:off x="4292501" y="1143000"/>
            <a:ext cx="3606850" cy="5334000"/>
          </a:xfrm>
          <a:prstGeom prst="rect">
            <a:avLst/>
          </a:prstGeom>
        </p:spPr>
      </p:pic>
      <p:pic>
        <p:nvPicPr>
          <p:cNvPr id="12" name="Image 10" descr="preencoded.png">    </p:cNvPr>
          <p:cNvPicPr>
            <a:picLocks noChangeAspect="1"/>
          </p:cNvPicPr>
          <p:nvPr/>
        </p:nvPicPr>
        <p:blipFill>
          <a:blip r:embed="rId11"/>
          <a:stretch>
            <a:fillRect/>
          </a:stretch>
        </p:blipFill>
        <p:spPr>
          <a:xfrm>
            <a:off x="4521101" y="1371600"/>
            <a:ext cx="457200" cy="457200"/>
          </a:xfrm>
          <a:prstGeom prst="rect">
            <a:avLst/>
          </a:prstGeom>
        </p:spPr>
      </p:pic>
      <p:pic>
        <p:nvPicPr>
          <p:cNvPr id="13" name="Image 11" descr="preencoded.png">    </p:cNvPr>
          <p:cNvPicPr>
            <a:picLocks noChangeAspect="1"/>
          </p:cNvPicPr>
          <p:nvPr/>
        </p:nvPicPr>
        <p:blipFill>
          <a:blip r:embed="rId12"/>
          <a:stretch>
            <a:fillRect/>
          </a:stretch>
        </p:blipFill>
        <p:spPr>
          <a:xfrm>
            <a:off x="4621113" y="1447800"/>
            <a:ext cx="257175" cy="304800"/>
          </a:xfrm>
          <a:prstGeom prst="rect">
            <a:avLst/>
          </a:prstGeom>
        </p:spPr>
      </p:pic>
      <p:pic>
        <p:nvPicPr>
          <p:cNvPr id="14" name="Image 12" descr="preencoded.png">    </p:cNvPr>
          <p:cNvPicPr>
            <a:picLocks noChangeAspect="1"/>
          </p:cNvPicPr>
          <p:nvPr/>
        </p:nvPicPr>
        <p:blipFill>
          <a:blip r:embed="rId13"/>
          <a:stretch>
            <a:fillRect/>
          </a:stretch>
        </p:blipFill>
        <p:spPr>
          <a:xfrm>
            <a:off x="4521101" y="2028825"/>
            <a:ext cx="171450" cy="171450"/>
          </a:xfrm>
          <a:prstGeom prst="rect">
            <a:avLst/>
          </a:prstGeom>
        </p:spPr>
      </p:pic>
      <p:pic>
        <p:nvPicPr>
          <p:cNvPr id="15" name="Image 13" descr="preencoded.png">    </p:cNvPr>
          <p:cNvPicPr>
            <a:picLocks noChangeAspect="1"/>
          </p:cNvPicPr>
          <p:nvPr/>
        </p:nvPicPr>
        <p:blipFill>
          <a:blip r:embed="rId14"/>
          <a:stretch>
            <a:fillRect/>
          </a:stretch>
        </p:blipFill>
        <p:spPr>
          <a:xfrm>
            <a:off x="4521101" y="2705100"/>
            <a:ext cx="3149650" cy="762000"/>
          </a:xfrm>
          <a:prstGeom prst="rect">
            <a:avLst/>
          </a:prstGeom>
        </p:spPr>
      </p:pic>
      <p:pic>
        <p:nvPicPr>
          <p:cNvPr id="16" name="Image 14" descr="preencoded.png">    </p:cNvPr>
          <p:cNvPicPr>
            <a:picLocks noChangeAspect="1"/>
          </p:cNvPicPr>
          <p:nvPr/>
        </p:nvPicPr>
        <p:blipFill>
          <a:blip r:embed="rId15"/>
          <a:stretch>
            <a:fillRect/>
          </a:stretch>
        </p:blipFill>
        <p:spPr>
          <a:xfrm>
            <a:off x="4673501" y="2876550"/>
            <a:ext cx="114300" cy="152400"/>
          </a:xfrm>
          <a:prstGeom prst="rect">
            <a:avLst/>
          </a:prstGeom>
        </p:spPr>
      </p:pic>
      <p:pic>
        <p:nvPicPr>
          <p:cNvPr id="17" name="Image 15" descr="preencoded.png">    </p:cNvPr>
          <p:cNvPicPr>
            <a:picLocks noChangeAspect="1"/>
          </p:cNvPicPr>
          <p:nvPr/>
        </p:nvPicPr>
        <p:blipFill>
          <a:blip r:embed="rId16"/>
          <a:stretch>
            <a:fillRect/>
          </a:stretch>
        </p:blipFill>
        <p:spPr>
          <a:xfrm>
            <a:off x="4521101" y="3619500"/>
            <a:ext cx="3149650" cy="533400"/>
          </a:xfrm>
          <a:prstGeom prst="rect">
            <a:avLst/>
          </a:prstGeom>
        </p:spPr>
      </p:pic>
      <p:pic>
        <p:nvPicPr>
          <p:cNvPr id="18" name="Image 16" descr="preencoded.png">    </p:cNvPr>
          <p:cNvPicPr>
            <a:picLocks noChangeAspect="1"/>
          </p:cNvPicPr>
          <p:nvPr/>
        </p:nvPicPr>
        <p:blipFill>
          <a:blip r:embed="rId17"/>
          <a:stretch>
            <a:fillRect/>
          </a:stretch>
        </p:blipFill>
        <p:spPr>
          <a:xfrm>
            <a:off x="8204150" y="1143000"/>
            <a:ext cx="3606701" cy="5334000"/>
          </a:xfrm>
          <a:prstGeom prst="rect">
            <a:avLst/>
          </a:prstGeom>
        </p:spPr>
      </p:pic>
      <p:pic>
        <p:nvPicPr>
          <p:cNvPr id="19" name="Image 17" descr="preencoded.png">    </p:cNvPr>
          <p:cNvPicPr>
            <a:picLocks noChangeAspect="1"/>
          </p:cNvPicPr>
          <p:nvPr/>
        </p:nvPicPr>
        <p:blipFill>
          <a:blip r:embed="rId18"/>
          <a:stretch>
            <a:fillRect/>
          </a:stretch>
        </p:blipFill>
        <p:spPr>
          <a:xfrm>
            <a:off x="8432750" y="1371600"/>
            <a:ext cx="457200" cy="457200"/>
          </a:xfrm>
          <a:prstGeom prst="rect">
            <a:avLst/>
          </a:prstGeom>
        </p:spPr>
      </p:pic>
      <p:pic>
        <p:nvPicPr>
          <p:cNvPr id="20" name="Image 18" descr="preencoded.png">    </p:cNvPr>
          <p:cNvPicPr>
            <a:picLocks noChangeAspect="1"/>
          </p:cNvPicPr>
          <p:nvPr/>
        </p:nvPicPr>
        <p:blipFill>
          <a:blip r:embed="rId19"/>
          <a:stretch>
            <a:fillRect/>
          </a:stretch>
        </p:blipFill>
        <p:spPr>
          <a:xfrm>
            <a:off x="8547050" y="1447800"/>
            <a:ext cx="228600" cy="304800"/>
          </a:xfrm>
          <a:prstGeom prst="rect">
            <a:avLst/>
          </a:prstGeom>
        </p:spPr>
      </p:pic>
      <p:pic>
        <p:nvPicPr>
          <p:cNvPr id="21" name="Image 19" descr="preencoded.png">    </p:cNvPr>
          <p:cNvPicPr>
            <a:picLocks noChangeAspect="1"/>
          </p:cNvPicPr>
          <p:nvPr/>
        </p:nvPicPr>
        <p:blipFill>
          <a:blip r:embed="rId20"/>
          <a:stretch>
            <a:fillRect/>
          </a:stretch>
        </p:blipFill>
        <p:spPr>
          <a:xfrm>
            <a:off x="8432750" y="2028825"/>
            <a:ext cx="171450" cy="171450"/>
          </a:xfrm>
          <a:prstGeom prst="rect">
            <a:avLst/>
          </a:prstGeom>
        </p:spPr>
      </p:pic>
      <p:pic>
        <p:nvPicPr>
          <p:cNvPr id="22" name="Image 20" descr="preencoded.png">    </p:cNvPr>
          <p:cNvPicPr>
            <a:picLocks noChangeAspect="1"/>
          </p:cNvPicPr>
          <p:nvPr/>
        </p:nvPicPr>
        <p:blipFill>
          <a:blip r:embed="rId21"/>
          <a:stretch>
            <a:fillRect/>
          </a:stretch>
        </p:blipFill>
        <p:spPr>
          <a:xfrm>
            <a:off x="8432750" y="2705100"/>
            <a:ext cx="3149501" cy="762000"/>
          </a:xfrm>
          <a:prstGeom prst="rect">
            <a:avLst/>
          </a:prstGeom>
        </p:spPr>
      </p:pic>
      <p:pic>
        <p:nvPicPr>
          <p:cNvPr id="23" name="Image 21" descr="preencoded.png">    </p:cNvPr>
          <p:cNvPicPr>
            <a:picLocks noChangeAspect="1"/>
          </p:cNvPicPr>
          <p:nvPr/>
        </p:nvPicPr>
        <p:blipFill>
          <a:blip r:embed="rId22"/>
          <a:stretch>
            <a:fillRect/>
          </a:stretch>
        </p:blipFill>
        <p:spPr>
          <a:xfrm>
            <a:off x="8585150" y="287655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8432750" y="3619500"/>
            <a:ext cx="3149501" cy="533400"/>
          </a:xfrm>
          <a:prstGeom prst="rect">
            <a:avLst/>
          </a:prstGeom>
        </p:spPr>
      </p:pic>
      <p:pic>
        <p:nvPicPr>
          <p:cNvPr id="25" name="Image 23" descr="preencoded.png">    </p:cNvPr>
          <p:cNvPicPr>
            <a:picLocks noChangeAspect="1"/>
          </p:cNvPicPr>
          <p:nvPr/>
        </p:nvPicPr>
        <p:blipFill>
          <a:blip r:embed="rId24"/>
          <a:stretch>
            <a:fillRect/>
          </a:stretch>
        </p:blipFill>
        <p:spPr>
          <a:xfrm>
            <a:off x="381000" y="6705600"/>
            <a:ext cx="11430000" cy="571500"/>
          </a:xfrm>
          <a:prstGeom prst="rect">
            <a:avLst/>
          </a:prstGeom>
        </p:spPr>
      </p:pic>
      <p:pic>
        <p:nvPicPr>
          <p:cNvPr id="26" name="Image 24" descr="preencoded.png">    </p:cNvPr>
          <p:cNvPicPr>
            <a:picLocks noChangeAspect="1"/>
          </p:cNvPicPr>
          <p:nvPr/>
        </p:nvPicPr>
        <p:blipFill>
          <a:blip r:embed="rId25"/>
          <a:stretch>
            <a:fillRect/>
          </a:stretch>
        </p:blipFill>
        <p:spPr>
          <a:xfrm>
            <a:off x="533400" y="6858000"/>
            <a:ext cx="142875" cy="266700"/>
          </a:xfrm>
          <a:prstGeom prst="rect">
            <a:avLst/>
          </a:prstGeom>
        </p:spPr>
      </p:pic>
      <p:sp>
        <p:nvSpPr>
          <p:cNvPr id="27" name="Text 0"/>
          <p:cNvSpPr/>
          <p:nvPr/>
        </p:nvSpPr>
        <p:spPr>
          <a:xfrm>
            <a:off x="457200" y="209550"/>
            <a:ext cx="6415980"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Bước 4: Vận dụng - Lấy dữ liệu từ đâu?</a:t>
            </a:r>
            <a:endParaRPr lang="en-US" sz="2250" dirty="0"/>
          </a:p>
        </p:txBody>
      </p:sp>
      <p:sp>
        <p:nvSpPr>
          <p:cNvPr id="28" name="Text 1"/>
          <p:cNvSpPr/>
          <p:nvPr/>
        </p:nvSpPr>
        <p:spPr>
          <a:xfrm>
            <a:off x="1219200" y="1447800"/>
            <a:ext cx="1688068"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E</a:t>
            </a:r>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 (Mức trần)</a:t>
            </a:r>
            <a:endParaRPr lang="en-US" sz="1800" dirty="0"/>
          </a:p>
        </p:txBody>
      </p:sp>
      <p:sp>
        <p:nvSpPr>
          <p:cNvPr id="29" name="Text 2"/>
          <p:cNvSpPr/>
          <p:nvPr/>
        </p:nvSpPr>
        <p:spPr>
          <a:xfrm>
            <a:off x="857250" y="1981200"/>
            <a:ext cx="3149501" cy="266700"/>
          </a:xfrm>
          <a:prstGeom prst="rect">
            <a:avLst/>
          </a:prstGeom>
          <a:noFill/>
          <a:ln/>
        </p:spPr>
        <p:txBody>
          <a:bodyPr wrap="square" lIns="0" tIns="0" rIns="0" bIns="0" rtlCol="0" anchor="t" vert="horz"/>
          <a:lstStyle/>
          <a:p>
            <a:pP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Lấy từ đâu?</a:t>
            </a:r>
            <a:endParaRPr lang="en-US" sz="1350" dirty="0"/>
          </a:p>
        </p:txBody>
      </p:sp>
      <p:sp>
        <p:nvSpPr>
          <p:cNvPr id="30" name="Text 3"/>
          <p:cNvSpPr/>
          <p:nvPr/>
        </p:nvSpPr>
        <p:spPr>
          <a:xfrm>
            <a:off x="609600" y="2324100"/>
            <a:ext cx="3779401"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Quy định của Chính phủ / Cam kết quốc tế</a:t>
            </a:r>
            <a:endParaRPr lang="en-US" sz="1200" dirty="0"/>
          </a:p>
        </p:txBody>
      </p:sp>
      <p:sp>
        <p:nvSpPr>
          <p:cNvPr id="31" name="Text 4"/>
          <p:cNvSpPr/>
          <p:nvPr/>
        </p:nvSpPr>
        <p:spPr>
          <a:xfrm>
            <a:off x="952500" y="2857500"/>
            <a:ext cx="3413641"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 Đây là con số pháp lý</a:t>
            </a:r>
            <a:endParaRPr lang="en-US" sz="1200" dirty="0"/>
          </a:p>
        </p:txBody>
      </p:sp>
      <p:sp>
        <p:nvSpPr>
          <p:cNvPr id="32" name="Text 5"/>
          <p:cNvSpPr/>
          <p:nvPr/>
        </p:nvSpPr>
        <p:spPr>
          <a:xfrm>
            <a:off x="762000" y="3543300"/>
            <a:ext cx="3413641"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Segoe UI" pitchFamily="34" charset="0"/>
                <a:ea typeface="Segoe UI" pitchFamily="34" charset="-122"/>
                <a:cs typeface="Segoe UI" pitchFamily="34" charset="-120"/>
              </a:rPr>
              <a:t>Ví dụ: 100.000 tấn/năm</a:t>
            </a:r>
            <a:endParaRPr lang="en-US" sz="1200" dirty="0"/>
          </a:p>
        </p:txBody>
      </p:sp>
      <p:sp>
        <p:nvSpPr>
          <p:cNvPr id="33" name="Text 6"/>
          <p:cNvSpPr/>
          <p:nvPr/>
        </p:nvSpPr>
        <p:spPr>
          <a:xfrm>
            <a:off x="5130701" y="1447800"/>
            <a:ext cx="2858036"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R</a:t>
            </a:r>
            <a:pPr indent="0" marL="0">
              <a:lnSpc>
                <a:spcPts val="2400"/>
              </a:lnSpc>
              <a:buNone/>
            </a:pPr>
            <a:r>
              <a:rPr lang="en-US" sz="1350" b="1" dirty="0">
                <a:solidFill>
                  <a:srgbClr val="1E40AF"/>
                </a:solidFill>
                <a:latin typeface="Segoe UI" pitchFamily="34" charset="0"/>
                <a:ea typeface="Segoe UI" pitchFamily="34" charset="-122"/>
                <a:cs typeface="Segoe UI" pitchFamily="34" charset="-120"/>
              </a:rPr>
              <a:t>emit</a:t>
            </a:r>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 (Phát thải cơ sở)</a:t>
            </a:r>
            <a:endParaRPr lang="en-US" sz="1800" dirty="0"/>
          </a:p>
        </p:txBody>
      </p:sp>
      <p:sp>
        <p:nvSpPr>
          <p:cNvPr id="34" name="Text 7"/>
          <p:cNvSpPr/>
          <p:nvPr/>
        </p:nvSpPr>
        <p:spPr>
          <a:xfrm>
            <a:off x="4768751" y="1981200"/>
            <a:ext cx="3149650" cy="266700"/>
          </a:xfrm>
          <a:prstGeom prst="rect">
            <a:avLst/>
          </a:prstGeom>
          <a:noFill/>
          <a:ln/>
        </p:spPr>
        <p:txBody>
          <a:bodyPr wrap="square" lIns="0" tIns="0" rIns="0" bIns="0" rtlCol="0" anchor="t" vert="horz"/>
          <a:lstStyle/>
          <a:p>
            <a:pP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Lấy từ đâu?</a:t>
            </a:r>
            <a:endParaRPr lang="en-US" sz="1350" dirty="0"/>
          </a:p>
        </p:txBody>
      </p:sp>
      <p:sp>
        <p:nvSpPr>
          <p:cNvPr id="35" name="Text 8"/>
          <p:cNvSpPr/>
          <p:nvPr/>
        </p:nvSpPr>
        <p:spPr>
          <a:xfrm>
            <a:off x="4521101" y="2324100"/>
            <a:ext cx="377958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Kiểm toán nội bộ của nhà máy</a:t>
            </a:r>
            <a:endParaRPr lang="en-US" sz="1200" dirty="0"/>
          </a:p>
        </p:txBody>
      </p:sp>
      <p:sp>
        <p:nvSpPr>
          <p:cNvPr id="36" name="Text 9"/>
          <p:cNvSpPr/>
          <p:nvPr/>
        </p:nvSpPr>
        <p:spPr>
          <a:xfrm>
            <a:off x="4864001" y="2857500"/>
            <a:ext cx="2844850" cy="457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 Tính toán từ hóa đơn điện, than, dầu, nhiên liệu tiêu thụ</a:t>
            </a:r>
            <a:endParaRPr lang="en-US" sz="1200" dirty="0"/>
          </a:p>
        </p:txBody>
      </p:sp>
      <p:sp>
        <p:nvSpPr>
          <p:cNvPr id="37" name="Text 10"/>
          <p:cNvSpPr/>
          <p:nvPr/>
        </p:nvSpPr>
        <p:spPr>
          <a:xfrm>
            <a:off x="4673501" y="3771900"/>
            <a:ext cx="34138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Segoe UI" pitchFamily="34" charset="0"/>
                <a:ea typeface="Segoe UI" pitchFamily="34" charset="-122"/>
                <a:cs typeface="Segoe UI" pitchFamily="34" charset="-120"/>
              </a:rPr>
              <a:t>Ví dụ: 150.000 tấn/năm</a:t>
            </a:r>
            <a:endParaRPr lang="en-US" sz="1200" dirty="0"/>
          </a:p>
        </p:txBody>
      </p:sp>
      <p:sp>
        <p:nvSpPr>
          <p:cNvPr id="38" name="Text 11"/>
          <p:cNvSpPr/>
          <p:nvPr/>
        </p:nvSpPr>
        <p:spPr>
          <a:xfrm>
            <a:off x="9042350" y="1447800"/>
            <a:ext cx="2575679"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k (Nỗ lực giảm thải)</a:t>
            </a:r>
            <a:endParaRPr lang="en-US" sz="1800" dirty="0"/>
          </a:p>
        </p:txBody>
      </p:sp>
      <p:sp>
        <p:nvSpPr>
          <p:cNvPr id="39" name="Text 12"/>
          <p:cNvSpPr/>
          <p:nvPr/>
        </p:nvSpPr>
        <p:spPr>
          <a:xfrm>
            <a:off x="8680400" y="1981200"/>
            <a:ext cx="3149501" cy="266700"/>
          </a:xfrm>
          <a:prstGeom prst="rect">
            <a:avLst/>
          </a:prstGeom>
          <a:noFill/>
          <a:ln/>
        </p:spPr>
        <p:txBody>
          <a:bodyPr wrap="square" lIns="0" tIns="0" rIns="0" bIns="0" rtlCol="0" anchor="t" vert="horz"/>
          <a:lstStyle/>
          <a:p>
            <a:pP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Lấy từ đâu?</a:t>
            </a:r>
            <a:endParaRPr lang="en-US" sz="1350" dirty="0"/>
          </a:p>
        </p:txBody>
      </p:sp>
      <p:sp>
        <p:nvSpPr>
          <p:cNvPr id="40" name="Text 13"/>
          <p:cNvSpPr/>
          <p:nvPr/>
        </p:nvSpPr>
        <p:spPr>
          <a:xfrm>
            <a:off x="8432750" y="2324100"/>
            <a:ext cx="3779401"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Chiến lược &amp; Tài chính của Công ty</a:t>
            </a:r>
            <a:endParaRPr lang="en-US" sz="1200" dirty="0"/>
          </a:p>
        </p:txBody>
      </p:sp>
      <p:sp>
        <p:nvSpPr>
          <p:cNvPr id="41" name="Text 14"/>
          <p:cNvSpPr/>
          <p:nvPr/>
        </p:nvSpPr>
        <p:spPr>
          <a:xfrm>
            <a:off x="8813750" y="2857500"/>
            <a:ext cx="2844701" cy="457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 Đây là hành động (ví dụ: Mua tín chỉ carbon, trồng rừng, đổi công nghệ)</a:t>
            </a:r>
            <a:endParaRPr lang="en-US" sz="1200" dirty="0"/>
          </a:p>
        </p:txBody>
      </p:sp>
      <p:sp>
        <p:nvSpPr>
          <p:cNvPr id="42" name="Text 15"/>
          <p:cNvSpPr/>
          <p:nvPr/>
        </p:nvSpPr>
        <p:spPr>
          <a:xfrm>
            <a:off x="8585150" y="3771900"/>
            <a:ext cx="3413641"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Segoe UI" pitchFamily="34" charset="0"/>
                <a:ea typeface="Segoe UI" pitchFamily="34" charset="-122"/>
                <a:cs typeface="Segoe UI" pitchFamily="34" charset="-120"/>
              </a:rPr>
              <a:t>Ví dụ: Mua 50.000 tín chỉ carbon</a:t>
            </a:r>
            <a:endParaRPr lang="en-US" sz="1200" dirty="0"/>
          </a:p>
        </p:txBody>
      </p:sp>
      <p:sp>
        <p:nvSpPr>
          <p:cNvPr id="43" name="Text 16"/>
          <p:cNvSpPr/>
          <p:nvPr/>
        </p:nvSpPr>
        <p:spPr>
          <a:xfrm>
            <a:off x="752475" y="6858000"/>
            <a:ext cx="13350240" cy="266700"/>
          </a:xfrm>
          <a:prstGeom prst="rect">
            <a:avLst/>
          </a:prstGeom>
          <a:noFill/>
          <a:ln/>
        </p:spPr>
        <p:txBody>
          <a:bodyPr wrap="square" lIns="0" tIns="0" rIns="0" bIns="0" rtlCol="0" anchor="t" vert="horz"/>
          <a:lstStyle/>
          <a:p>
            <a:pPr indent="0" marL="0">
              <a:lnSpc>
                <a:spcPts val="1800"/>
              </a:lnSpc>
              <a:buNone/>
            </a:pPr>
            <a:r>
              <a:rPr lang="en-US" sz="1200" dirty="0">
                <a:solidFill>
                  <a:srgbClr val="1E40AF"/>
                </a:solidFill>
                <a:latin typeface="Segoe UI" pitchFamily="34" charset="0"/>
                <a:ea typeface="Segoe UI" pitchFamily="34" charset="-122"/>
                <a:cs typeface="Segoe UI" pitchFamily="34" charset="-120"/>
              </a:rPr>
              <a:t>Công thức E* = Remit / k cho bạn biết chính xác cần "Nỗ lực" (k) bao nhiêu để đạt "Mục tiêu" (E*) dựa trên "Vấn đề" (Remit) của bạn.</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304800" y="1066800"/>
            <a:ext cx="4692551" cy="1981200"/>
          </a:xfrm>
          <a:prstGeom prst="rect">
            <a:avLst/>
          </a:prstGeom>
        </p:spPr>
      </p:pic>
      <p:pic>
        <p:nvPicPr>
          <p:cNvPr id="5" name="Image 3" descr="preencoded.png">    </p:cNvPr>
          <p:cNvPicPr>
            <a:picLocks noChangeAspect="1"/>
          </p:cNvPicPr>
          <p:nvPr/>
        </p:nvPicPr>
        <p:blipFill>
          <a:blip r:embed="rId4"/>
          <a:stretch>
            <a:fillRect/>
          </a:stretch>
        </p:blipFill>
        <p:spPr>
          <a:xfrm>
            <a:off x="495300" y="1295400"/>
            <a:ext cx="219075" cy="190500"/>
          </a:xfrm>
          <a:prstGeom prst="rect">
            <a:avLst/>
          </a:prstGeom>
        </p:spPr>
      </p:pic>
      <p:pic>
        <p:nvPicPr>
          <p:cNvPr id="6" name="Image 4" descr="preencoded.png">    </p:cNvPr>
          <p:cNvPicPr>
            <a:picLocks noChangeAspect="1"/>
          </p:cNvPicPr>
          <p:nvPr/>
        </p:nvPicPr>
        <p:blipFill>
          <a:blip r:embed="rId5"/>
          <a:stretch>
            <a:fillRect/>
          </a:stretch>
        </p:blipFill>
        <p:spPr>
          <a:xfrm>
            <a:off x="495300" y="1657350"/>
            <a:ext cx="190500" cy="152400"/>
          </a:xfrm>
          <a:prstGeom prst="rect">
            <a:avLst/>
          </a:prstGeom>
        </p:spPr>
      </p:pic>
      <p:pic>
        <p:nvPicPr>
          <p:cNvPr id="7" name="Image 5" descr="preencoded.png">    </p:cNvPr>
          <p:cNvPicPr>
            <a:picLocks noChangeAspect="1"/>
          </p:cNvPicPr>
          <p:nvPr/>
        </p:nvPicPr>
        <p:blipFill>
          <a:blip r:embed="rId6"/>
          <a:stretch>
            <a:fillRect/>
          </a:stretch>
        </p:blipFill>
        <p:spPr>
          <a:xfrm>
            <a:off x="4349651" y="1662113"/>
            <a:ext cx="457200" cy="457200"/>
          </a:xfrm>
          <a:prstGeom prst="rect">
            <a:avLst/>
          </a:prstGeom>
        </p:spPr>
      </p:pic>
      <p:pic>
        <p:nvPicPr>
          <p:cNvPr id="8" name="Image 6" descr="preencoded.png">    </p:cNvPr>
          <p:cNvPicPr>
            <a:picLocks noChangeAspect="1"/>
          </p:cNvPicPr>
          <p:nvPr/>
        </p:nvPicPr>
        <p:blipFill>
          <a:blip r:embed="rId7"/>
          <a:stretch>
            <a:fillRect/>
          </a:stretch>
        </p:blipFill>
        <p:spPr>
          <a:xfrm>
            <a:off x="495300" y="234315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4349651" y="2347913"/>
            <a:ext cx="457200" cy="457200"/>
          </a:xfrm>
          <a:prstGeom prst="rect">
            <a:avLst/>
          </a:prstGeom>
        </p:spPr>
      </p:pic>
      <p:pic>
        <p:nvPicPr>
          <p:cNvPr id="10" name="Image 8" descr="preencoded.png">    </p:cNvPr>
          <p:cNvPicPr>
            <a:picLocks noChangeAspect="1"/>
          </p:cNvPicPr>
          <p:nvPr/>
        </p:nvPicPr>
        <p:blipFill>
          <a:blip r:embed="rId9"/>
          <a:stretch>
            <a:fillRect/>
          </a:stretch>
        </p:blipFill>
        <p:spPr>
          <a:xfrm>
            <a:off x="304800" y="3276600"/>
            <a:ext cx="4692551" cy="2514600"/>
          </a:xfrm>
          <a:prstGeom prst="rect">
            <a:avLst/>
          </a:prstGeom>
        </p:spPr>
      </p:pic>
      <p:pic>
        <p:nvPicPr>
          <p:cNvPr id="11" name="Image 9" descr="preencoded.png">    </p:cNvPr>
          <p:cNvPicPr>
            <a:picLocks noChangeAspect="1"/>
          </p:cNvPicPr>
          <p:nvPr/>
        </p:nvPicPr>
        <p:blipFill>
          <a:blip r:embed="rId10"/>
          <a:stretch>
            <a:fillRect/>
          </a:stretch>
        </p:blipFill>
        <p:spPr>
          <a:xfrm>
            <a:off x="495300" y="3505200"/>
            <a:ext cx="142875" cy="190500"/>
          </a:xfrm>
          <a:prstGeom prst="rect">
            <a:avLst/>
          </a:prstGeom>
        </p:spPr>
      </p:pic>
      <p:pic>
        <p:nvPicPr>
          <p:cNvPr id="12" name="Image 10" descr="preencoded.png">    </p:cNvPr>
          <p:cNvPicPr>
            <a:picLocks noChangeAspect="1"/>
          </p:cNvPicPr>
          <p:nvPr/>
        </p:nvPicPr>
        <p:blipFill>
          <a:blip r:embed="rId11"/>
          <a:stretch>
            <a:fillRect/>
          </a:stretch>
        </p:blipFill>
        <p:spPr>
          <a:xfrm>
            <a:off x="495300" y="3848100"/>
            <a:ext cx="4311551" cy="876300"/>
          </a:xfrm>
          <a:prstGeom prst="rect">
            <a:avLst/>
          </a:prstGeom>
        </p:spPr>
      </p:pic>
      <p:pic>
        <p:nvPicPr>
          <p:cNvPr id="13" name="Image 11" descr="preencoded.png">    </p:cNvPr>
          <p:cNvPicPr>
            <a:picLocks noChangeAspect="1"/>
          </p:cNvPicPr>
          <p:nvPr/>
        </p:nvPicPr>
        <p:blipFill>
          <a:blip r:embed="rId12"/>
          <a:stretch>
            <a:fillRect/>
          </a:stretch>
        </p:blipFill>
        <p:spPr>
          <a:xfrm>
            <a:off x="495300" y="4838700"/>
            <a:ext cx="4311551" cy="762000"/>
          </a:xfrm>
          <a:prstGeom prst="rect">
            <a:avLst/>
          </a:prstGeom>
        </p:spPr>
      </p:pic>
      <p:pic>
        <p:nvPicPr>
          <p:cNvPr id="14" name="Image 12" descr="preencoded.png">    </p:cNvPr>
          <p:cNvPicPr>
            <a:picLocks noChangeAspect="1"/>
          </p:cNvPicPr>
          <p:nvPr/>
        </p:nvPicPr>
        <p:blipFill>
          <a:blip r:embed="rId13"/>
          <a:stretch>
            <a:fillRect/>
          </a:stretch>
        </p:blipFill>
        <p:spPr>
          <a:xfrm>
            <a:off x="5225951" y="1104900"/>
            <a:ext cx="190500" cy="190500"/>
          </a:xfrm>
          <a:prstGeom prst="rect">
            <a:avLst/>
          </a:prstGeom>
        </p:spPr>
      </p:pic>
      <p:pic>
        <p:nvPicPr>
          <p:cNvPr id="15" name="Image 13" descr="preencoded.png">    </p:cNvPr>
          <p:cNvPicPr>
            <a:picLocks noChangeAspect="1"/>
          </p:cNvPicPr>
          <p:nvPr/>
        </p:nvPicPr>
        <p:blipFill>
          <a:blip r:embed="rId14"/>
          <a:stretch>
            <a:fillRect/>
          </a:stretch>
        </p:blipFill>
        <p:spPr>
          <a:xfrm>
            <a:off x="5225951" y="1485900"/>
            <a:ext cx="2118717" cy="2181225"/>
          </a:xfrm>
          <a:prstGeom prst="rect">
            <a:avLst/>
          </a:prstGeom>
        </p:spPr>
      </p:pic>
      <p:pic>
        <p:nvPicPr>
          <p:cNvPr id="16" name="Image 14" descr="preencoded.png">    </p:cNvPr>
          <p:cNvPicPr>
            <a:picLocks noChangeAspect="1"/>
          </p:cNvPicPr>
          <p:nvPr/>
        </p:nvPicPr>
        <p:blipFill>
          <a:blip r:embed="rId15"/>
          <a:stretch>
            <a:fillRect/>
          </a:stretch>
        </p:blipFill>
        <p:spPr>
          <a:xfrm>
            <a:off x="6009084" y="1638300"/>
            <a:ext cx="552450" cy="581025"/>
          </a:xfrm>
          <a:prstGeom prst="rect">
            <a:avLst/>
          </a:prstGeom>
        </p:spPr>
      </p:pic>
      <p:pic>
        <p:nvPicPr>
          <p:cNvPr id="17" name="Image 15" descr="preencoded.png">    </p:cNvPr>
          <p:cNvPicPr>
            <a:picLocks noChangeAspect="1"/>
          </p:cNvPicPr>
          <p:nvPr/>
        </p:nvPicPr>
        <p:blipFill>
          <a:blip r:embed="rId16"/>
          <a:stretch>
            <a:fillRect/>
          </a:stretch>
        </p:blipFill>
        <p:spPr>
          <a:xfrm>
            <a:off x="6123384" y="1752600"/>
            <a:ext cx="323850" cy="342900"/>
          </a:xfrm>
          <a:prstGeom prst="rect">
            <a:avLst/>
          </a:prstGeom>
        </p:spPr>
      </p:pic>
      <p:pic>
        <p:nvPicPr>
          <p:cNvPr id="18" name="Image 16" descr="preencoded.png">    </p:cNvPr>
          <p:cNvPicPr>
            <a:picLocks noChangeAspect="1"/>
          </p:cNvPicPr>
          <p:nvPr/>
        </p:nvPicPr>
        <p:blipFill>
          <a:blip r:embed="rId17"/>
          <a:stretch>
            <a:fillRect/>
          </a:stretch>
        </p:blipFill>
        <p:spPr>
          <a:xfrm>
            <a:off x="5467350" y="3019425"/>
            <a:ext cx="1635770" cy="266700"/>
          </a:xfrm>
          <a:prstGeom prst="rect">
            <a:avLst/>
          </a:prstGeom>
        </p:spPr>
      </p:pic>
      <p:pic>
        <p:nvPicPr>
          <p:cNvPr id="19" name="Image 17" descr="preencoded.png">    </p:cNvPr>
          <p:cNvPicPr>
            <a:picLocks noChangeAspect="1"/>
          </p:cNvPicPr>
          <p:nvPr/>
        </p:nvPicPr>
        <p:blipFill>
          <a:blip r:embed="rId18"/>
          <a:stretch>
            <a:fillRect/>
          </a:stretch>
        </p:blipFill>
        <p:spPr>
          <a:xfrm>
            <a:off x="5581650" y="3086100"/>
            <a:ext cx="133350" cy="133350"/>
          </a:xfrm>
          <a:prstGeom prst="rect">
            <a:avLst/>
          </a:prstGeom>
        </p:spPr>
      </p:pic>
      <p:pic>
        <p:nvPicPr>
          <p:cNvPr id="20" name="Image 18" descr="preencoded.png">    </p:cNvPr>
          <p:cNvPicPr>
            <a:picLocks noChangeAspect="1"/>
          </p:cNvPicPr>
          <p:nvPr/>
        </p:nvPicPr>
        <p:blipFill>
          <a:blip r:embed="rId19"/>
          <a:stretch>
            <a:fillRect/>
          </a:stretch>
        </p:blipFill>
        <p:spPr>
          <a:xfrm>
            <a:off x="7497068" y="1485900"/>
            <a:ext cx="2118866" cy="2181225"/>
          </a:xfrm>
          <a:prstGeom prst="rect">
            <a:avLst/>
          </a:prstGeom>
        </p:spPr>
      </p:pic>
      <p:pic>
        <p:nvPicPr>
          <p:cNvPr id="21" name="Image 19" descr="preencoded.png">    </p:cNvPr>
          <p:cNvPicPr>
            <a:picLocks noChangeAspect="1"/>
          </p:cNvPicPr>
          <p:nvPr/>
        </p:nvPicPr>
        <p:blipFill>
          <a:blip r:embed="rId20"/>
          <a:stretch>
            <a:fillRect/>
          </a:stretch>
        </p:blipFill>
        <p:spPr>
          <a:xfrm>
            <a:off x="8318302" y="1638300"/>
            <a:ext cx="476250" cy="581025"/>
          </a:xfrm>
          <a:prstGeom prst="rect">
            <a:avLst/>
          </a:prstGeom>
        </p:spPr>
      </p:pic>
      <p:pic>
        <p:nvPicPr>
          <p:cNvPr id="22" name="Image 20" descr="preencoded.png">    </p:cNvPr>
          <p:cNvPicPr>
            <a:picLocks noChangeAspect="1"/>
          </p:cNvPicPr>
          <p:nvPr/>
        </p:nvPicPr>
        <p:blipFill>
          <a:blip r:embed="rId21"/>
          <a:stretch>
            <a:fillRect/>
          </a:stretch>
        </p:blipFill>
        <p:spPr>
          <a:xfrm>
            <a:off x="8432602" y="1752600"/>
            <a:ext cx="247650" cy="342900"/>
          </a:xfrm>
          <a:prstGeom prst="rect">
            <a:avLst/>
          </a:prstGeom>
        </p:spPr>
      </p:pic>
      <p:pic>
        <p:nvPicPr>
          <p:cNvPr id="23" name="Image 21" descr="preencoded.png">    </p:cNvPr>
          <p:cNvPicPr>
            <a:picLocks noChangeAspect="1"/>
          </p:cNvPicPr>
          <p:nvPr/>
        </p:nvPicPr>
        <p:blipFill>
          <a:blip r:embed="rId22"/>
          <a:stretch>
            <a:fillRect/>
          </a:stretch>
        </p:blipFill>
        <p:spPr>
          <a:xfrm>
            <a:off x="7785050" y="3248025"/>
            <a:ext cx="1542752" cy="266700"/>
          </a:xfrm>
          <a:prstGeom prst="rect">
            <a:avLst/>
          </a:prstGeom>
        </p:spPr>
      </p:pic>
      <p:pic>
        <p:nvPicPr>
          <p:cNvPr id="24" name="Image 22" descr="preencoded.png">    </p:cNvPr>
          <p:cNvPicPr>
            <a:picLocks noChangeAspect="1"/>
          </p:cNvPicPr>
          <p:nvPr/>
        </p:nvPicPr>
        <p:blipFill>
          <a:blip r:embed="rId23"/>
          <a:stretch>
            <a:fillRect/>
          </a:stretch>
        </p:blipFill>
        <p:spPr>
          <a:xfrm>
            <a:off x="7899350" y="3314700"/>
            <a:ext cx="133350" cy="133350"/>
          </a:xfrm>
          <a:prstGeom prst="rect">
            <a:avLst/>
          </a:prstGeom>
        </p:spPr>
      </p:pic>
      <p:pic>
        <p:nvPicPr>
          <p:cNvPr id="25" name="Image 23" descr="preencoded.png">    </p:cNvPr>
          <p:cNvPicPr>
            <a:picLocks noChangeAspect="1"/>
          </p:cNvPicPr>
          <p:nvPr/>
        </p:nvPicPr>
        <p:blipFill>
          <a:blip r:embed="rId24"/>
          <a:stretch>
            <a:fillRect/>
          </a:stretch>
        </p:blipFill>
        <p:spPr>
          <a:xfrm>
            <a:off x="9768334" y="1485900"/>
            <a:ext cx="2118866" cy="2181225"/>
          </a:xfrm>
          <a:prstGeom prst="rect">
            <a:avLst/>
          </a:prstGeom>
        </p:spPr>
      </p:pic>
      <p:pic>
        <p:nvPicPr>
          <p:cNvPr id="26" name="Image 24" descr="preencoded.png">    </p:cNvPr>
          <p:cNvPicPr>
            <a:picLocks noChangeAspect="1"/>
          </p:cNvPicPr>
          <p:nvPr/>
        </p:nvPicPr>
        <p:blipFill>
          <a:blip r:embed="rId25"/>
          <a:stretch>
            <a:fillRect/>
          </a:stretch>
        </p:blipFill>
        <p:spPr>
          <a:xfrm>
            <a:off x="10532418" y="1638300"/>
            <a:ext cx="590550" cy="581025"/>
          </a:xfrm>
          <a:prstGeom prst="rect">
            <a:avLst/>
          </a:prstGeom>
        </p:spPr>
      </p:pic>
      <p:pic>
        <p:nvPicPr>
          <p:cNvPr id="27" name="Image 25" descr="preencoded.png">    </p:cNvPr>
          <p:cNvPicPr>
            <a:picLocks noChangeAspect="1"/>
          </p:cNvPicPr>
          <p:nvPr/>
        </p:nvPicPr>
        <p:blipFill>
          <a:blip r:embed="rId26"/>
          <a:stretch>
            <a:fillRect/>
          </a:stretch>
        </p:blipFill>
        <p:spPr>
          <a:xfrm>
            <a:off x="10646718" y="1752600"/>
            <a:ext cx="361950" cy="342900"/>
          </a:xfrm>
          <a:prstGeom prst="rect">
            <a:avLst/>
          </a:prstGeom>
        </p:spPr>
      </p:pic>
      <p:pic>
        <p:nvPicPr>
          <p:cNvPr id="28" name="Image 26" descr="preencoded.png">    </p:cNvPr>
          <p:cNvPicPr>
            <a:picLocks noChangeAspect="1"/>
          </p:cNvPicPr>
          <p:nvPr/>
        </p:nvPicPr>
        <p:blipFill>
          <a:blip r:embed="rId27"/>
          <a:stretch>
            <a:fillRect/>
          </a:stretch>
        </p:blipFill>
        <p:spPr>
          <a:xfrm>
            <a:off x="10034141" y="3248025"/>
            <a:ext cx="1587252" cy="266700"/>
          </a:xfrm>
          <a:prstGeom prst="rect">
            <a:avLst/>
          </a:prstGeom>
        </p:spPr>
      </p:pic>
      <p:pic>
        <p:nvPicPr>
          <p:cNvPr id="29" name="Image 27" descr="preencoded.png">    </p:cNvPr>
          <p:cNvPicPr>
            <a:picLocks noChangeAspect="1"/>
          </p:cNvPicPr>
          <p:nvPr/>
        </p:nvPicPr>
        <p:blipFill>
          <a:blip r:embed="rId28"/>
          <a:stretch>
            <a:fillRect/>
          </a:stretch>
        </p:blipFill>
        <p:spPr>
          <a:xfrm>
            <a:off x="10148441" y="3314700"/>
            <a:ext cx="133350" cy="133350"/>
          </a:xfrm>
          <a:prstGeom prst="rect">
            <a:avLst/>
          </a:prstGeom>
        </p:spPr>
      </p:pic>
      <p:pic>
        <p:nvPicPr>
          <p:cNvPr id="30" name="Image 28" descr="preencoded.png">    </p:cNvPr>
          <p:cNvPicPr>
            <a:picLocks noChangeAspect="1"/>
          </p:cNvPicPr>
          <p:nvPr/>
        </p:nvPicPr>
        <p:blipFill>
          <a:blip r:embed="rId29"/>
          <a:stretch>
            <a:fillRect/>
          </a:stretch>
        </p:blipFill>
        <p:spPr>
          <a:xfrm>
            <a:off x="5225951" y="4238625"/>
            <a:ext cx="5715000" cy="1524000"/>
          </a:xfrm>
          <a:prstGeom prst="rect">
            <a:avLst/>
          </a:prstGeom>
        </p:spPr>
      </p:pic>
      <p:sp>
        <p:nvSpPr>
          <p:cNvPr id="31" name="Text 0"/>
          <p:cNvSpPr/>
          <p:nvPr/>
        </p:nvSpPr>
        <p:spPr>
          <a:xfrm>
            <a:off x="457200" y="209550"/>
            <a:ext cx="4056936"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Ví dụ thực tế: Nhà máy A</a:t>
            </a:r>
            <a:endParaRPr lang="en-US" sz="2250" dirty="0"/>
          </a:p>
        </p:txBody>
      </p:sp>
      <p:sp>
        <p:nvSpPr>
          <p:cNvPr id="32" name="Text 1"/>
          <p:cNvSpPr/>
          <p:nvPr/>
        </p:nvSpPr>
        <p:spPr>
          <a:xfrm>
            <a:off x="828675" y="1257300"/>
            <a:ext cx="5173861" cy="266700"/>
          </a:xfrm>
          <a:prstGeom prst="rect">
            <a:avLst/>
          </a:prstGeom>
          <a:noFill/>
          <a:ln/>
        </p:spPr>
        <p:txBody>
          <a:bodyPr wrap="square" lIns="0" tIns="0" rIns="0" bIns="0" rtlCol="0" anchor="t" vert="horz"/>
          <a:lstStyle/>
          <a:p>
            <a:pPr indent="0" marL="0">
              <a:lnSpc>
                <a:spcPts val="2100"/>
              </a:lnSpc>
              <a:buNone/>
            </a:pPr>
            <a:r>
              <a:rPr lang="en-US" sz="1500" b="1" dirty="0">
                <a:solidFill>
                  <a:srgbClr val="1E40AF"/>
                </a:solidFill>
                <a:latin typeface="Segoe UI" pitchFamily="34" charset="0"/>
                <a:ea typeface="Segoe UI" pitchFamily="34" charset="-122"/>
                <a:cs typeface="Segoe UI" pitchFamily="34" charset="-120"/>
              </a:rPr>
              <a:t>Thông tin Nhà máy A</a:t>
            </a:r>
            <a:endParaRPr lang="en-US" sz="1500" dirty="0"/>
          </a:p>
        </p:txBody>
      </p:sp>
      <p:sp>
        <p:nvSpPr>
          <p:cNvPr id="33" name="Text 2"/>
          <p:cNvSpPr/>
          <p:nvPr/>
        </p:nvSpPr>
        <p:spPr>
          <a:xfrm>
            <a:off x="762000" y="1638300"/>
            <a:ext cx="274070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Thực trạng phát thải:</a:t>
            </a:r>
            <a:endParaRPr lang="en-US" sz="1200" dirty="0"/>
          </a:p>
        </p:txBody>
      </p:sp>
      <p:sp>
        <p:nvSpPr>
          <p:cNvPr id="34" name="Text 3"/>
          <p:cNvSpPr/>
          <p:nvPr/>
        </p:nvSpPr>
        <p:spPr>
          <a:xfrm>
            <a:off x="495300" y="1866900"/>
            <a:ext cx="27407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DC2626"/>
                </a:solidFill>
                <a:latin typeface="Segoe UI" pitchFamily="34" charset="0"/>
                <a:ea typeface="Segoe UI" pitchFamily="34" charset="-122"/>
                <a:cs typeface="Segoe UI" pitchFamily="34" charset="-120"/>
              </a:rPr>
              <a:t>150.000 tấn CO</a:t>
            </a:r>
            <a:pPr indent="0" marL="0">
              <a:lnSpc>
                <a:spcPts val="2400"/>
              </a:lnSpc>
              <a:buNone/>
            </a:pPr>
            <a:r>
              <a:rPr lang="en-US" sz="1350" b="1" dirty="0">
                <a:solidFill>
                  <a:srgbClr val="DC2626"/>
                </a:solidFill>
                <a:latin typeface="Segoe UI" pitchFamily="34" charset="0"/>
                <a:ea typeface="Segoe UI" pitchFamily="34" charset="-122"/>
                <a:cs typeface="Segoe UI" pitchFamily="34" charset="-120"/>
              </a:rPr>
              <a:t>2</a:t>
            </a:r>
            <a:pPr indent="0" marL="0">
              <a:lnSpc>
                <a:spcPts val="2400"/>
              </a:lnSpc>
              <a:buNone/>
            </a:pPr>
            <a:r>
              <a:rPr lang="en-US" sz="1800" b="1" dirty="0">
                <a:solidFill>
                  <a:srgbClr val="DC2626"/>
                </a:solidFill>
                <a:latin typeface="Segoe UI" pitchFamily="34" charset="0"/>
                <a:ea typeface="Segoe UI" pitchFamily="34" charset="-122"/>
                <a:cs typeface="Segoe UI" pitchFamily="34" charset="-120"/>
              </a:rPr>
              <a:t>/năm</a:t>
            </a:r>
            <a:endParaRPr lang="en-US" sz="1800" dirty="0"/>
          </a:p>
        </p:txBody>
      </p:sp>
      <p:sp>
        <p:nvSpPr>
          <p:cNvPr id="35" name="Text 4"/>
          <p:cNvSpPr/>
          <p:nvPr/>
        </p:nvSpPr>
        <p:spPr>
          <a:xfrm>
            <a:off x="742950" y="2324100"/>
            <a:ext cx="274070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Segoe UI" pitchFamily="34" charset="0"/>
                <a:ea typeface="Segoe UI" pitchFamily="34" charset="-122"/>
                <a:cs typeface="Segoe UI" pitchFamily="34" charset="-120"/>
              </a:rPr>
              <a:t>Mục tiêu quy định:</a:t>
            </a:r>
            <a:endParaRPr lang="en-US" sz="1200" dirty="0"/>
          </a:p>
        </p:txBody>
      </p:sp>
      <p:sp>
        <p:nvSpPr>
          <p:cNvPr id="36" name="Text 5"/>
          <p:cNvSpPr/>
          <p:nvPr/>
        </p:nvSpPr>
        <p:spPr>
          <a:xfrm>
            <a:off x="495300" y="2552700"/>
            <a:ext cx="27407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6A34A"/>
                </a:solidFill>
                <a:latin typeface="Segoe UI" pitchFamily="34" charset="0"/>
                <a:ea typeface="Segoe UI" pitchFamily="34" charset="-122"/>
                <a:cs typeface="Segoe UI" pitchFamily="34" charset="-120"/>
              </a:rPr>
              <a:t>100.000 tấn CO</a:t>
            </a:r>
            <a:pPr indent="0" marL="0">
              <a:lnSpc>
                <a:spcPts val="2400"/>
              </a:lnSpc>
              <a:buNone/>
            </a:pPr>
            <a:r>
              <a:rPr lang="en-US" sz="1350" b="1" dirty="0">
                <a:solidFill>
                  <a:srgbClr val="16A34A"/>
                </a:solidFill>
                <a:latin typeface="Segoe UI" pitchFamily="34" charset="0"/>
                <a:ea typeface="Segoe UI" pitchFamily="34" charset="-122"/>
                <a:cs typeface="Segoe UI" pitchFamily="34" charset="-120"/>
              </a:rPr>
              <a:t>2</a:t>
            </a:r>
            <a:pPr indent="0" marL="0">
              <a:lnSpc>
                <a:spcPts val="2400"/>
              </a:lnSpc>
              <a:buNone/>
            </a:pPr>
            <a:r>
              <a:rPr lang="en-US" sz="1800" b="1" dirty="0">
                <a:solidFill>
                  <a:srgbClr val="16A34A"/>
                </a:solidFill>
                <a:latin typeface="Segoe UI" pitchFamily="34" charset="0"/>
                <a:ea typeface="Segoe UI" pitchFamily="34" charset="-122"/>
                <a:cs typeface="Segoe UI" pitchFamily="34" charset="-120"/>
              </a:rPr>
              <a:t>/năm</a:t>
            </a:r>
            <a:endParaRPr lang="en-US" sz="1800" dirty="0"/>
          </a:p>
        </p:txBody>
      </p:sp>
      <p:sp>
        <p:nvSpPr>
          <p:cNvPr id="37" name="Text 6"/>
          <p:cNvSpPr/>
          <p:nvPr/>
        </p:nvSpPr>
        <p:spPr>
          <a:xfrm>
            <a:off x="752475" y="3467100"/>
            <a:ext cx="5173861" cy="266700"/>
          </a:xfrm>
          <a:prstGeom prst="rect">
            <a:avLst/>
          </a:prstGeom>
          <a:noFill/>
          <a:ln/>
        </p:spPr>
        <p:txBody>
          <a:bodyPr wrap="square" lIns="0" tIns="0" rIns="0" bIns="0" rtlCol="0" anchor="t" vert="horz"/>
          <a:lstStyle/>
          <a:p>
            <a:pPr indent="0" marL="0">
              <a:lnSpc>
                <a:spcPts val="2100"/>
              </a:lnSpc>
              <a:buNone/>
            </a:pPr>
            <a:r>
              <a:rPr lang="en-US" sz="1500" b="1" dirty="0">
                <a:solidFill>
                  <a:srgbClr val="1E40AF"/>
                </a:solidFill>
                <a:latin typeface="Segoe UI" pitchFamily="34" charset="0"/>
                <a:ea typeface="Segoe UI" pitchFamily="34" charset="-122"/>
                <a:cs typeface="Segoe UI" pitchFamily="34" charset="-120"/>
              </a:rPr>
              <a:t>Tính toán Nỗ lực (k)</a:t>
            </a:r>
            <a:endParaRPr lang="en-US" sz="1500" dirty="0"/>
          </a:p>
        </p:txBody>
      </p:sp>
      <p:sp>
        <p:nvSpPr>
          <p:cNvPr id="38" name="Text 7"/>
          <p:cNvSpPr/>
          <p:nvPr/>
        </p:nvSpPr>
        <p:spPr>
          <a:xfrm>
            <a:off x="647700" y="4000500"/>
            <a:ext cx="4808101" cy="2667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Từ công thức: E</a:t>
            </a:r>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 = R</a:t>
            </a:r>
            <a:pPr indent="0" marL="0">
              <a:lnSpc>
                <a:spcPts val="2100"/>
              </a:lnSpc>
              <a:buNone/>
            </a:pPr>
            <a:r>
              <a:rPr lang="en-US" sz="1013" dirty="0">
                <a:solidFill>
                  <a:srgbClr val="000000"/>
                </a:solidFill>
                <a:latin typeface="Segoe UI" pitchFamily="34" charset="0"/>
                <a:ea typeface="Segoe UI" pitchFamily="34" charset="-122"/>
                <a:cs typeface="Segoe UI" pitchFamily="34" charset="-120"/>
              </a:rPr>
              <a:t>emit</a:t>
            </a:r>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 / k</a:t>
            </a:r>
            <a:endParaRPr lang="en-US" sz="1350" dirty="0"/>
          </a:p>
        </p:txBody>
      </p:sp>
      <p:sp>
        <p:nvSpPr>
          <p:cNvPr id="39" name="Text 8"/>
          <p:cNvSpPr/>
          <p:nvPr/>
        </p:nvSpPr>
        <p:spPr>
          <a:xfrm>
            <a:off x="647700" y="4305300"/>
            <a:ext cx="4006751" cy="2667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Ta cần k = R</a:t>
            </a:r>
            <a:pPr indent="0" marL="0">
              <a:lnSpc>
                <a:spcPts val="2100"/>
              </a:lnSpc>
              <a:buNone/>
            </a:pPr>
            <a:r>
              <a:rPr lang="en-US" sz="1013" dirty="0">
                <a:solidFill>
                  <a:srgbClr val="000000"/>
                </a:solidFill>
                <a:latin typeface="Segoe UI" pitchFamily="34" charset="0"/>
                <a:ea typeface="Segoe UI" pitchFamily="34" charset="-122"/>
                <a:cs typeface="Segoe UI" pitchFamily="34" charset="-120"/>
              </a:rPr>
              <a:t>emit</a:t>
            </a:r>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 / E</a:t>
            </a:r>
            <a:endParaRPr lang="en-US" sz="1350" dirty="0"/>
          </a:p>
        </p:txBody>
      </p:sp>
      <p:sp>
        <p:nvSpPr>
          <p:cNvPr id="40" name="Text 9"/>
          <p:cNvSpPr/>
          <p:nvPr/>
        </p:nvSpPr>
        <p:spPr>
          <a:xfrm>
            <a:off x="647700" y="4991100"/>
            <a:ext cx="2516743" cy="2667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Segoe UI" pitchFamily="34" charset="0"/>
                <a:ea typeface="Segoe UI" pitchFamily="34" charset="-122"/>
                <a:cs typeface="Segoe UI" pitchFamily="34" charset="-120"/>
              </a:rPr>
              <a:t>k = 150.000 / 100.000 = 1,5</a:t>
            </a:r>
            <a:endParaRPr lang="en-US" sz="1350" dirty="0"/>
          </a:p>
        </p:txBody>
      </p:sp>
      <p:sp>
        <p:nvSpPr>
          <p:cNvPr id="41" name="Text 10"/>
          <p:cNvSpPr/>
          <p:nvPr/>
        </p:nvSpPr>
        <p:spPr>
          <a:xfrm>
            <a:off x="647700" y="5257800"/>
            <a:ext cx="2516743"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Segoe UI" pitchFamily="34" charset="0"/>
                <a:ea typeface="Segoe UI" pitchFamily="34" charset="-122"/>
                <a:cs typeface="Segoe UI" pitchFamily="34" charset="-120"/>
              </a:rPr>
              <a:t>→ Giảm 50.000 tấn CO</a:t>
            </a:r>
            <a:pPr indent="0" marL="0">
              <a:lnSpc>
                <a:spcPts val="1500"/>
              </a:lnSpc>
              <a:buNone/>
            </a:pPr>
            <a:r>
              <a:rPr lang="en-US" sz="788" dirty="0">
                <a:solidFill>
                  <a:srgbClr val="4B5563"/>
                </a:solidFill>
                <a:latin typeface="Segoe UI" pitchFamily="34" charset="0"/>
                <a:ea typeface="Segoe UI" pitchFamily="34" charset="-122"/>
                <a:cs typeface="Segoe UI" pitchFamily="34" charset="-120"/>
              </a:rPr>
              <a:t>2</a:t>
            </a:r>
            <a:pPr indent="0" marL="0">
              <a:lnSpc>
                <a:spcPts val="1500"/>
              </a:lnSpc>
              <a:buNone/>
            </a:pPr>
            <a:r>
              <a:rPr lang="en-US" sz="1050" dirty="0">
                <a:solidFill>
                  <a:srgbClr val="4B5563"/>
                </a:solidFill>
                <a:latin typeface="Segoe UI" pitchFamily="34" charset="0"/>
                <a:ea typeface="Segoe UI" pitchFamily="34" charset="-122"/>
                <a:cs typeface="Segoe UI" pitchFamily="34" charset="-120"/>
              </a:rPr>
              <a:t>/năm</a:t>
            </a:r>
            <a:endParaRPr lang="en-US" sz="1050" dirty="0"/>
          </a:p>
        </p:txBody>
      </p:sp>
      <p:sp>
        <p:nvSpPr>
          <p:cNvPr id="42" name="Text 11"/>
          <p:cNvSpPr/>
          <p:nvPr/>
        </p:nvSpPr>
        <p:spPr>
          <a:xfrm>
            <a:off x="3772644" y="5048250"/>
            <a:ext cx="1058168" cy="342900"/>
          </a:xfrm>
          <a:prstGeom prst="rect">
            <a:avLst/>
          </a:prstGeom>
          <a:noFill/>
          <a:ln/>
        </p:spPr>
        <p:txBody>
          <a:bodyPr wrap="square" lIns="0" tIns="0" rIns="0" bIns="0" rtlCol="0" anchor="t" vert="horz"/>
          <a:lstStyle/>
          <a:p>
            <a:pPr indent="0" marL="0">
              <a:lnSpc>
                <a:spcPts val="2700"/>
              </a:lnSpc>
              <a:buNone/>
            </a:pPr>
            <a:r>
              <a:rPr lang="en-US" sz="2250" b="1" dirty="0">
                <a:solidFill>
                  <a:srgbClr val="1D4ED8"/>
                </a:solidFill>
                <a:latin typeface="Segoe UI" pitchFamily="34" charset="0"/>
                <a:ea typeface="Segoe UI" pitchFamily="34" charset="-122"/>
                <a:cs typeface="Segoe UI" pitchFamily="34" charset="-120"/>
              </a:rPr>
              <a:t>k = 1,5</a:t>
            </a:r>
            <a:endParaRPr lang="en-US" sz="2250" dirty="0"/>
          </a:p>
        </p:txBody>
      </p:sp>
      <p:sp>
        <p:nvSpPr>
          <p:cNvPr id="43" name="Text 12"/>
          <p:cNvSpPr/>
          <p:nvPr/>
        </p:nvSpPr>
        <p:spPr>
          <a:xfrm>
            <a:off x="5530751" y="1066800"/>
            <a:ext cx="7993499" cy="266700"/>
          </a:xfrm>
          <a:prstGeom prst="rect">
            <a:avLst/>
          </a:prstGeom>
          <a:noFill/>
          <a:ln/>
        </p:spPr>
        <p:txBody>
          <a:bodyPr wrap="square" lIns="0" tIns="0" rIns="0" bIns="0" rtlCol="0" anchor="t" vert="horz"/>
          <a:lstStyle/>
          <a:p>
            <a:pPr indent="0" marL="0">
              <a:lnSpc>
                <a:spcPts val="2100"/>
              </a:lnSpc>
              <a:buNone/>
            </a:pPr>
            <a:r>
              <a:rPr lang="en-US" sz="1500" b="1" dirty="0">
                <a:solidFill>
                  <a:srgbClr val="1E40AF"/>
                </a:solidFill>
                <a:latin typeface="Segoe UI" pitchFamily="34" charset="0"/>
                <a:ea typeface="Segoe UI" pitchFamily="34" charset="-122"/>
                <a:cs typeface="Segoe UI" pitchFamily="34" charset="-120"/>
              </a:rPr>
              <a:t>Ba phương án giảm thải để đạt mục tiêu</a:t>
            </a:r>
            <a:endParaRPr lang="en-US" sz="1500" dirty="0"/>
          </a:p>
        </p:txBody>
      </p:sp>
      <p:sp>
        <p:nvSpPr>
          <p:cNvPr id="44" name="Text 13"/>
          <p:cNvSpPr/>
          <p:nvPr/>
        </p:nvSpPr>
        <p:spPr>
          <a:xfrm>
            <a:off x="5196959" y="2333625"/>
            <a:ext cx="2176701"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Phương án 1</a:t>
            </a:r>
            <a:endParaRPr lang="en-US" sz="1350" dirty="0"/>
          </a:p>
        </p:txBody>
      </p:sp>
      <p:sp>
        <p:nvSpPr>
          <p:cNvPr id="45" name="Text 14"/>
          <p:cNvSpPr/>
          <p:nvPr/>
        </p:nvSpPr>
        <p:spPr>
          <a:xfrm>
            <a:off x="5196959" y="2676525"/>
            <a:ext cx="2176701"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374151"/>
                </a:solidFill>
                <a:latin typeface="Segoe UI" pitchFamily="34" charset="0"/>
                <a:ea typeface="Segoe UI" pitchFamily="34" charset="-122"/>
                <a:cs typeface="Segoe UI" pitchFamily="34" charset="-120"/>
              </a:rPr>
              <a:t>Mua 50.000 tín chỉ carbon</a:t>
            </a:r>
            <a:endParaRPr lang="en-US" sz="1200" dirty="0"/>
          </a:p>
        </p:txBody>
      </p:sp>
      <p:sp>
        <p:nvSpPr>
          <p:cNvPr id="46" name="Text 15"/>
          <p:cNvSpPr/>
          <p:nvPr/>
        </p:nvSpPr>
        <p:spPr>
          <a:xfrm>
            <a:off x="5753100" y="3019425"/>
            <a:ext cx="1962924" cy="266700"/>
          </a:xfrm>
          <a:prstGeom prst="rect">
            <a:avLst/>
          </a:prstGeom>
          <a:noFill/>
          <a:ln/>
        </p:spPr>
        <p:txBody>
          <a:bodyPr wrap="square" lIns="0" tIns="0" rIns="0" bIns="0" rtlCol="0" anchor="t" vert="horz"/>
          <a:lstStyle/>
          <a:p>
            <a:pPr indent="0" marL="0">
              <a:lnSpc>
                <a:spcPts val="1500"/>
              </a:lnSpc>
              <a:buNone/>
            </a:pPr>
            <a:r>
              <a:rPr lang="en-US" sz="1050" dirty="0">
                <a:solidFill>
                  <a:srgbClr val="1E40AF"/>
                </a:solidFill>
                <a:latin typeface="Segoe UI" pitchFamily="34" charset="0"/>
                <a:ea typeface="Segoe UI" pitchFamily="34" charset="-122"/>
                <a:cs typeface="Segoe UI" pitchFamily="34" charset="-120"/>
              </a:rPr>
              <a:t> Hành động trực tiếp</a:t>
            </a:r>
            <a:endParaRPr lang="en-US" sz="1050" dirty="0"/>
          </a:p>
        </p:txBody>
      </p:sp>
      <p:sp>
        <p:nvSpPr>
          <p:cNvPr id="47" name="Text 16"/>
          <p:cNvSpPr/>
          <p:nvPr/>
        </p:nvSpPr>
        <p:spPr>
          <a:xfrm>
            <a:off x="7468061" y="2333625"/>
            <a:ext cx="2176879"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Phương án 2</a:t>
            </a:r>
            <a:endParaRPr lang="en-US" sz="1350" dirty="0"/>
          </a:p>
        </p:txBody>
      </p:sp>
      <p:sp>
        <p:nvSpPr>
          <p:cNvPr id="48" name="Text 17"/>
          <p:cNvSpPr/>
          <p:nvPr/>
        </p:nvSpPr>
        <p:spPr>
          <a:xfrm>
            <a:off x="7649468" y="2676525"/>
            <a:ext cx="1814066" cy="457200"/>
          </a:xfrm>
          <a:prstGeom prst="rect">
            <a:avLst/>
          </a:prstGeom>
          <a:noFill/>
          <a:ln/>
        </p:spPr>
        <p:txBody>
          <a:bodyPr wrap="square" lIns="0" tIns="0" rIns="0" bIns="0" rtlCol="0" anchor="t" vert="horz"/>
          <a:lstStyle/>
          <a:p>
            <a:pPr algn="ctr" indent="0" marL="0">
              <a:lnSpc>
                <a:spcPts val="1800"/>
              </a:lnSpc>
              <a:buNone/>
            </a:pPr>
            <a:r>
              <a:rPr lang="en-US" sz="1200" dirty="0">
                <a:solidFill>
                  <a:srgbClr val="374151"/>
                </a:solidFill>
                <a:latin typeface="Segoe UI" pitchFamily="34" charset="0"/>
                <a:ea typeface="Segoe UI" pitchFamily="34" charset="-122"/>
                <a:cs typeface="Segoe UI" pitchFamily="34" charset="-120"/>
              </a:rPr>
              <a:t>Trồng 1 khu rừng hấp thụ 50.000 tấn CO</a:t>
            </a:r>
            <a:pPr algn="ctr" indent="0" marL="0">
              <a:lnSpc>
                <a:spcPts val="1800"/>
              </a:lnSpc>
              <a:buNone/>
            </a:pPr>
            <a:r>
              <a:rPr lang="en-US" sz="900" dirty="0">
                <a:solidFill>
                  <a:srgbClr val="374151"/>
                </a:solidFill>
                <a:latin typeface="Segoe UI" pitchFamily="34" charset="0"/>
                <a:ea typeface="Segoe UI" pitchFamily="34" charset="-122"/>
                <a:cs typeface="Segoe UI" pitchFamily="34" charset="-120"/>
              </a:rPr>
              <a:t>2</a:t>
            </a:r>
            <a:endParaRPr lang="en-US" sz="1200" dirty="0"/>
          </a:p>
        </p:txBody>
      </p:sp>
      <p:sp>
        <p:nvSpPr>
          <p:cNvPr id="49" name="Text 18"/>
          <p:cNvSpPr/>
          <p:nvPr/>
        </p:nvSpPr>
        <p:spPr>
          <a:xfrm>
            <a:off x="8070800" y="3248025"/>
            <a:ext cx="1851303" cy="266700"/>
          </a:xfrm>
          <a:prstGeom prst="rect">
            <a:avLst/>
          </a:prstGeom>
          <a:noFill/>
          <a:ln/>
        </p:spPr>
        <p:txBody>
          <a:bodyPr wrap="square" lIns="0" tIns="0" rIns="0" bIns="0" rtlCol="0" anchor="t" vert="horz"/>
          <a:lstStyle/>
          <a:p>
            <a:pPr indent="0" marL="0">
              <a:lnSpc>
                <a:spcPts val="1500"/>
              </a:lnSpc>
              <a:buNone/>
            </a:pPr>
            <a:r>
              <a:rPr lang="en-US" sz="1050" dirty="0">
                <a:solidFill>
                  <a:srgbClr val="1E40AF"/>
                </a:solidFill>
                <a:latin typeface="Segoe UI" pitchFamily="34" charset="0"/>
                <a:ea typeface="Segoe UI" pitchFamily="34" charset="-122"/>
                <a:cs typeface="Segoe UI" pitchFamily="34" charset="-120"/>
              </a:rPr>
              <a:t> Giải pháp tự nhiên</a:t>
            </a:r>
            <a:endParaRPr lang="en-US" sz="1050" dirty="0"/>
          </a:p>
        </p:txBody>
      </p:sp>
      <p:sp>
        <p:nvSpPr>
          <p:cNvPr id="50" name="Text 19"/>
          <p:cNvSpPr/>
          <p:nvPr/>
        </p:nvSpPr>
        <p:spPr>
          <a:xfrm>
            <a:off x="9739327" y="2333625"/>
            <a:ext cx="2176879"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Phương án 3</a:t>
            </a:r>
            <a:endParaRPr lang="en-US" sz="1350" dirty="0"/>
          </a:p>
        </p:txBody>
      </p:sp>
      <p:sp>
        <p:nvSpPr>
          <p:cNvPr id="51" name="Text 20"/>
          <p:cNvSpPr/>
          <p:nvPr/>
        </p:nvSpPr>
        <p:spPr>
          <a:xfrm>
            <a:off x="9920734" y="2676525"/>
            <a:ext cx="1814066" cy="457200"/>
          </a:xfrm>
          <a:prstGeom prst="rect">
            <a:avLst/>
          </a:prstGeom>
          <a:noFill/>
          <a:ln/>
        </p:spPr>
        <p:txBody>
          <a:bodyPr wrap="square" lIns="0" tIns="0" rIns="0" bIns="0" rtlCol="0" anchor="t" vert="horz"/>
          <a:lstStyle/>
          <a:p>
            <a:pPr algn="ctr" indent="0" marL="0">
              <a:lnSpc>
                <a:spcPts val="1800"/>
              </a:lnSpc>
              <a:buNone/>
            </a:pPr>
            <a:r>
              <a:rPr lang="en-US" sz="1200" dirty="0">
                <a:solidFill>
                  <a:srgbClr val="374151"/>
                </a:solidFill>
                <a:latin typeface="Segoe UI" pitchFamily="34" charset="0"/>
                <a:ea typeface="Segoe UI" pitchFamily="34" charset="-122"/>
                <a:cs typeface="Segoe UI" pitchFamily="34" charset="-120"/>
              </a:rPr>
              <a:t>Cải tiến công nghệ để giảm phát thải</a:t>
            </a:r>
            <a:endParaRPr lang="en-US" sz="1200" dirty="0"/>
          </a:p>
        </p:txBody>
      </p:sp>
      <p:sp>
        <p:nvSpPr>
          <p:cNvPr id="52" name="Text 21"/>
          <p:cNvSpPr/>
          <p:nvPr/>
        </p:nvSpPr>
        <p:spPr>
          <a:xfrm>
            <a:off x="10319891" y="3248025"/>
            <a:ext cx="1904702" cy="266700"/>
          </a:xfrm>
          <a:prstGeom prst="rect">
            <a:avLst/>
          </a:prstGeom>
          <a:noFill/>
          <a:ln/>
        </p:spPr>
        <p:txBody>
          <a:bodyPr wrap="square" lIns="0" tIns="0" rIns="0" bIns="0" rtlCol="0" anchor="t" vert="horz"/>
          <a:lstStyle/>
          <a:p>
            <a:pPr indent="0" marL="0">
              <a:lnSpc>
                <a:spcPts val="1500"/>
              </a:lnSpc>
              <a:buNone/>
            </a:pPr>
            <a:r>
              <a:rPr lang="en-US" sz="1050" dirty="0">
                <a:solidFill>
                  <a:srgbClr val="1E40AF"/>
                </a:solidFill>
                <a:latin typeface="Segoe UI" pitchFamily="34" charset="0"/>
                <a:ea typeface="Segoe UI" pitchFamily="34" charset="-122"/>
                <a:cs typeface="Segoe UI" pitchFamily="34" charset="-120"/>
              </a:rPr>
              <a:t> Hành động dài hạn</a:t>
            </a:r>
            <a:endParaRPr lang="en-US" sz="1050" dirty="0"/>
          </a:p>
        </p:txBody>
      </p:sp>
      <p:sp>
        <p:nvSpPr>
          <p:cNvPr id="53" name="Text 22"/>
          <p:cNvSpPr/>
          <p:nvPr/>
        </p:nvSpPr>
        <p:spPr>
          <a:xfrm>
            <a:off x="5225951" y="3895725"/>
            <a:ext cx="7993499" cy="266700"/>
          </a:xfrm>
          <a:prstGeom prst="rect">
            <a:avLst/>
          </a:prstGeom>
          <a:noFill/>
          <a:ln/>
        </p:spPr>
        <p:txBody>
          <a:bodyPr wrap="square" lIns="0" tIns="0" rIns="0" bIns="0" rtlCol="0" anchor="t" vert="horz"/>
          <a:lstStyle/>
          <a:p>
            <a:pPr indent="0" marL="0">
              <a:lnSpc>
                <a:spcPts val="2100"/>
              </a:lnSpc>
              <a:buNone/>
            </a:pPr>
            <a:r>
              <a:rPr lang="en-US" sz="1350" b="1" dirty="0">
                <a:solidFill>
                  <a:srgbClr val="1D4ED8"/>
                </a:solidFill>
                <a:latin typeface="Segoe UI" pitchFamily="34" charset="0"/>
                <a:ea typeface="Segoe UI" pitchFamily="34" charset="-122"/>
                <a:cs typeface="Segoe UI" pitchFamily="34" charset="-120"/>
              </a:rPr>
              <a:t>So sánh trước/sau khi áp dụng giải pháp:</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762000"/>
          </a:xfrm>
          <a:prstGeom prst="rect">
            <a:avLst/>
          </a:prstGeom>
        </p:spPr>
      </p:pic>
      <p:pic>
        <p:nvPicPr>
          <p:cNvPr id="4" name="Image 2" descr="preencoded.png">    </p:cNvPr>
          <p:cNvPicPr>
            <a:picLocks noChangeAspect="1"/>
          </p:cNvPicPr>
          <p:nvPr/>
        </p:nvPicPr>
        <p:blipFill>
          <a:blip r:embed="rId3"/>
          <a:stretch>
            <a:fillRect/>
          </a:stretch>
        </p:blipFill>
        <p:spPr>
          <a:xfrm>
            <a:off x="457200" y="1257300"/>
            <a:ext cx="257175" cy="228600"/>
          </a:xfrm>
          <a:prstGeom prst="rect">
            <a:avLst/>
          </a:prstGeom>
        </p:spPr>
      </p:pic>
      <p:pic>
        <p:nvPicPr>
          <p:cNvPr id="5" name="Image 3" descr="preencoded.png">    </p:cNvPr>
          <p:cNvPicPr>
            <a:picLocks noChangeAspect="1"/>
          </p:cNvPicPr>
          <p:nvPr/>
        </p:nvPicPr>
        <p:blipFill>
          <a:blip r:embed="rId4"/>
          <a:stretch>
            <a:fillRect/>
          </a:stretch>
        </p:blipFill>
        <p:spPr>
          <a:xfrm>
            <a:off x="457200" y="2514600"/>
            <a:ext cx="5334000" cy="1333500"/>
          </a:xfrm>
          <a:prstGeom prst="rect">
            <a:avLst/>
          </a:prstGeom>
        </p:spPr>
      </p:pic>
      <p:pic>
        <p:nvPicPr>
          <p:cNvPr id="6" name="Image 4" descr="preencoded.png">    </p:cNvPr>
          <p:cNvPicPr>
            <a:picLocks noChangeAspect="1"/>
          </p:cNvPicPr>
          <p:nvPr/>
        </p:nvPicPr>
        <p:blipFill>
          <a:blip r:embed="rId5"/>
          <a:stretch>
            <a:fillRect/>
          </a:stretch>
        </p:blipFill>
        <p:spPr>
          <a:xfrm>
            <a:off x="2101007" y="2752725"/>
            <a:ext cx="219075" cy="285750"/>
          </a:xfrm>
          <a:prstGeom prst="rect">
            <a:avLst/>
          </a:prstGeom>
        </p:spPr>
      </p:pic>
      <p:pic>
        <p:nvPicPr>
          <p:cNvPr id="7" name="Image 5" descr="preencoded.png">    </p:cNvPr>
          <p:cNvPicPr>
            <a:picLocks noChangeAspect="1"/>
          </p:cNvPicPr>
          <p:nvPr/>
        </p:nvPicPr>
        <p:blipFill>
          <a:blip r:embed="rId6"/>
          <a:stretch>
            <a:fillRect/>
          </a:stretch>
        </p:blipFill>
        <p:spPr>
          <a:xfrm>
            <a:off x="457200" y="4800600"/>
            <a:ext cx="5334000" cy="1600200"/>
          </a:xfrm>
          <a:prstGeom prst="rect">
            <a:avLst/>
          </a:prstGeom>
        </p:spPr>
      </p:pic>
      <p:pic>
        <p:nvPicPr>
          <p:cNvPr id="8" name="Image 6" descr="preencoded.png">    </p:cNvPr>
          <p:cNvPicPr>
            <a:picLocks noChangeAspect="1"/>
          </p:cNvPicPr>
          <p:nvPr/>
        </p:nvPicPr>
        <p:blipFill>
          <a:blip r:embed="rId7"/>
          <a:stretch>
            <a:fillRect/>
          </a:stretch>
        </p:blipFill>
        <p:spPr>
          <a:xfrm>
            <a:off x="647700" y="5019675"/>
            <a:ext cx="142875" cy="190500"/>
          </a:xfrm>
          <a:prstGeom prst="rect">
            <a:avLst/>
          </a:prstGeom>
        </p:spPr>
      </p:pic>
      <p:pic>
        <p:nvPicPr>
          <p:cNvPr id="9" name="Image 7" descr="preencoded.png">    </p:cNvPr>
          <p:cNvPicPr>
            <a:picLocks noChangeAspect="1"/>
          </p:cNvPicPr>
          <p:nvPr/>
        </p:nvPicPr>
        <p:blipFill>
          <a:blip r:embed="rId8"/>
          <a:stretch>
            <a:fillRect/>
          </a:stretch>
        </p:blipFill>
        <p:spPr>
          <a:xfrm>
            <a:off x="647700" y="541020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47700" y="5715000"/>
            <a:ext cx="152400" cy="152400"/>
          </a:xfrm>
          <a:prstGeom prst="rect">
            <a:avLst/>
          </a:prstGeom>
        </p:spPr>
      </p:pic>
      <p:pic>
        <p:nvPicPr>
          <p:cNvPr id="11" name="Image 9" descr="preencoded.png">    </p:cNvPr>
          <p:cNvPicPr>
            <a:picLocks noChangeAspect="1"/>
          </p:cNvPicPr>
          <p:nvPr/>
        </p:nvPicPr>
        <p:blipFill>
          <a:blip r:embed="rId10"/>
          <a:stretch>
            <a:fillRect/>
          </a:stretch>
        </p:blipFill>
        <p:spPr>
          <a:xfrm>
            <a:off x="647700" y="601980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6400800" y="1219200"/>
            <a:ext cx="5334000" cy="3555950"/>
          </a:xfrm>
          <a:prstGeom prst="rect">
            <a:avLst/>
          </a:prstGeom>
        </p:spPr>
      </p:pic>
      <p:sp>
        <p:nvSpPr>
          <p:cNvPr id="13" name="Text 0"/>
          <p:cNvSpPr/>
          <p:nvPr/>
        </p:nvSpPr>
        <p:spPr>
          <a:xfrm>
            <a:off x="457200" y="209550"/>
            <a:ext cx="1382851" cy="342900"/>
          </a:xfrm>
          <a:prstGeom prst="rect">
            <a:avLst/>
          </a:prstGeom>
          <a:noFill/>
          <a:ln/>
        </p:spPr>
        <p:txBody>
          <a:bodyPr wrap="square" lIns="0" tIns="0" rIns="0" bIns="0" rtlCol="0" anchor="t" vert="horz"/>
          <a:lstStyle/>
          <a:p>
            <a:pPr indent="0" marL="0">
              <a:lnSpc>
                <a:spcPts val="2700"/>
              </a:lnSpc>
              <a:buNone/>
            </a:pPr>
            <a:r>
              <a:rPr lang="en-US" sz="2250" b="1" dirty="0">
                <a:solidFill>
                  <a:srgbClr val="FFFFFF"/>
                </a:solidFill>
                <a:latin typeface="Segoe UI" pitchFamily="34" charset="0"/>
                <a:ea typeface="Segoe UI" pitchFamily="34" charset="-122"/>
                <a:cs typeface="Segoe UI" pitchFamily="34" charset="-120"/>
              </a:rPr>
              <a:t>Kết luận</a:t>
            </a:r>
            <a:endParaRPr lang="en-US" sz="2250" dirty="0"/>
          </a:p>
        </p:txBody>
      </p:sp>
      <p:sp>
        <p:nvSpPr>
          <p:cNvPr id="14" name="Text 1"/>
          <p:cNvSpPr/>
          <p:nvPr/>
        </p:nvSpPr>
        <p:spPr>
          <a:xfrm>
            <a:off x="828675" y="1219200"/>
            <a:ext cx="64008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E40AF"/>
                </a:solidFill>
                <a:latin typeface="Segoe UI" pitchFamily="34" charset="0"/>
                <a:ea typeface="Segoe UI" pitchFamily="34" charset="-122"/>
                <a:cs typeface="Segoe UI" pitchFamily="34" charset="-120"/>
              </a:rPr>
              <a:t>Từ mô hình đơn giản đến công cụ chiến lược</a:t>
            </a:r>
            <a:endParaRPr lang="en-US" sz="1800" dirty="0"/>
          </a:p>
        </p:txBody>
      </p:sp>
      <p:sp>
        <p:nvSpPr>
          <p:cNvPr id="15" name="Text 2"/>
          <p:cNvSpPr/>
          <p:nvPr/>
        </p:nvSpPr>
        <p:spPr>
          <a:xfrm>
            <a:off x="457200" y="1752600"/>
            <a:ext cx="5334000" cy="533400"/>
          </a:xfrm>
          <a:prstGeom prst="rect">
            <a:avLst/>
          </a:prstGeom>
          <a:noFill/>
          <a:ln/>
        </p:spPr>
        <p:txBody>
          <a:bodyPr wrap="square" lIns="0" tIns="0" rIns="0" bIns="0" rtlCol="0" anchor="t" vert="horz"/>
          <a:lstStyle/>
          <a:p>
            <a:pPr indent="0" marL="0">
              <a:lnSpc>
                <a:spcPts val="2100"/>
              </a:lnSpc>
              <a:buNone/>
            </a:pPr>
            <a:r>
              <a:rPr lang="en-US" sz="1350" dirty="0">
                <a:solidFill>
                  <a:srgbClr val="374151"/>
                </a:solidFill>
                <a:latin typeface="Segoe UI" pitchFamily="34" charset="0"/>
                <a:ea typeface="Segoe UI" pitchFamily="34" charset="-122"/>
                <a:cs typeface="Segoe UI" pitchFamily="34" charset="-120"/>
              </a:rPr>
              <a:t>Từ một mô hình vật lý đơn giản, chúng ta đã phát triển thành một công cụ chiến lược giúp doanh nghiệp ra quyết định chính xác.</a:t>
            </a:r>
            <a:endParaRPr lang="en-US" sz="1350" dirty="0"/>
          </a:p>
        </p:txBody>
      </p:sp>
      <p:sp>
        <p:nvSpPr>
          <p:cNvPr id="16" name="Text 3"/>
          <p:cNvSpPr/>
          <p:nvPr/>
        </p:nvSpPr>
        <p:spPr>
          <a:xfrm>
            <a:off x="198120" y="2743200"/>
            <a:ext cx="5852160" cy="342900"/>
          </a:xfrm>
          <a:prstGeom prst="rect">
            <a:avLst/>
          </a:prstGeom>
          <a:noFill/>
          <a:ln/>
        </p:spPr>
        <p:txBody>
          <a:bodyPr wrap="square" lIns="0" tIns="0" rIns="0" bIns="0" rtlCol="0" anchor="t" vert="horz"/>
          <a:lstStyle/>
          <a:p>
            <a:pPr algn="ctr" indent="0" marL="0">
              <a:lnSpc>
                <a:spcPts val="2700"/>
              </a:lnSpc>
              <a:buNone/>
            </a:pPr>
            <a:r>
              <a:rPr lang="en-US" sz="2250" b="1" dirty="0">
                <a:solidFill>
                  <a:srgbClr val="1E40AF"/>
                </a:solidFill>
                <a:latin typeface="Segoe UI" pitchFamily="34" charset="0"/>
                <a:ea typeface="Segoe UI" pitchFamily="34" charset="-122"/>
                <a:cs typeface="Segoe UI" pitchFamily="34" charset="-120"/>
              </a:rPr>
              <a:t> E* = R</a:t>
            </a:r>
            <a:pPr algn="ctr" indent="0" marL="0">
              <a:lnSpc>
                <a:spcPts val="2700"/>
              </a:lnSpc>
              <a:buNone/>
            </a:pPr>
            <a:r>
              <a:rPr lang="en-US" sz="1688" b="1" dirty="0">
                <a:solidFill>
                  <a:srgbClr val="1E40AF"/>
                </a:solidFill>
                <a:latin typeface="Segoe UI" pitchFamily="34" charset="0"/>
                <a:ea typeface="Segoe UI" pitchFamily="34" charset="-122"/>
                <a:cs typeface="Segoe UI" pitchFamily="34" charset="-120"/>
              </a:rPr>
              <a:t>emit</a:t>
            </a:r>
            <a:pPr algn="ctr" indent="0" marL="0">
              <a:lnSpc>
                <a:spcPts val="2700"/>
              </a:lnSpc>
              <a:buNone/>
            </a:pPr>
            <a:r>
              <a:rPr lang="en-US" sz="2250" b="1" dirty="0">
                <a:solidFill>
                  <a:srgbClr val="1E40AF"/>
                </a:solidFill>
                <a:latin typeface="Segoe UI" pitchFamily="34" charset="0"/>
                <a:ea typeface="Segoe UI" pitchFamily="34" charset="-122"/>
                <a:cs typeface="Segoe UI" pitchFamily="34" charset="-120"/>
              </a:rPr>
              <a:t> / k</a:t>
            </a:r>
            <a:endParaRPr lang="en-US" sz="2250" dirty="0"/>
          </a:p>
        </p:txBody>
      </p:sp>
      <p:sp>
        <p:nvSpPr>
          <p:cNvPr id="17" name="Text 4"/>
          <p:cNvSpPr/>
          <p:nvPr/>
        </p:nvSpPr>
        <p:spPr>
          <a:xfrm>
            <a:off x="685800" y="3162300"/>
            <a:ext cx="4876800" cy="457200"/>
          </a:xfrm>
          <a:prstGeom prst="rect">
            <a:avLst/>
          </a:prstGeom>
          <a:noFill/>
          <a:ln/>
        </p:spPr>
        <p:txBody>
          <a:bodyPr wrap="square" lIns="0" tIns="0" rIns="0" bIns="0" rtlCol="0" anchor="t" vert="horz"/>
          <a:lstStyle/>
          <a:p>
            <a:pPr algn="ctr" indent="0" marL="0">
              <a:lnSpc>
                <a:spcPts val="1800"/>
              </a:lnSpc>
              <a:buNone/>
            </a:pPr>
            <a:r>
              <a:rPr lang="en-US" sz="1200" i="1" dirty="0">
                <a:solidFill>
                  <a:srgbClr val="4B5563"/>
                </a:solidFill>
                <a:latin typeface="Segoe UI" pitchFamily="34" charset="0"/>
                <a:ea typeface="Segoe UI" pitchFamily="34" charset="-122"/>
                <a:cs typeface="Segoe UI" pitchFamily="34" charset="-120"/>
              </a:rPr>
              <a:t>Công thức lượng hóa mối quan hệ giữa Quy định, Thực trạng và Hành động</a:t>
            </a:r>
            <a:endParaRPr lang="en-US" sz="1200" dirty="0"/>
          </a:p>
        </p:txBody>
      </p:sp>
      <p:sp>
        <p:nvSpPr>
          <p:cNvPr id="18" name="Text 5"/>
          <p:cNvSpPr/>
          <p:nvPr/>
        </p:nvSpPr>
        <p:spPr>
          <a:xfrm>
            <a:off x="866775" y="4991100"/>
            <a:ext cx="5943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D4ED8"/>
                </a:solidFill>
                <a:latin typeface="Segoe UI" pitchFamily="34" charset="0"/>
                <a:ea typeface="Segoe UI" pitchFamily="34" charset="-122"/>
                <a:cs typeface="Segoe UI" pitchFamily="34" charset="-120"/>
              </a:rPr>
              <a:t> Lợi ích cho doanh nghiệp</a:t>
            </a:r>
            <a:endParaRPr lang="en-US" sz="1500" dirty="0"/>
          </a:p>
        </p:txBody>
      </p:sp>
      <p:sp>
        <p:nvSpPr>
          <p:cNvPr id="19" name="Text 6"/>
          <p:cNvSpPr/>
          <p:nvPr/>
        </p:nvSpPr>
        <p:spPr>
          <a:xfrm>
            <a:off x="876300" y="5372100"/>
            <a:ext cx="5257621"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Segoe UI" pitchFamily="34" charset="0"/>
                <a:ea typeface="Segoe UI" pitchFamily="34" charset="-122"/>
                <a:cs typeface="Segoe UI" pitchFamily="34" charset="-120"/>
              </a:rPr>
              <a:t>Xác định chính xác mức hành động (k) cần thiết để đạt mục tiêu</a:t>
            </a:r>
            <a:endParaRPr lang="en-US" sz="1200" dirty="0"/>
          </a:p>
        </p:txBody>
      </p:sp>
      <p:sp>
        <p:nvSpPr>
          <p:cNvPr id="20" name="Text 7"/>
          <p:cNvSpPr/>
          <p:nvPr/>
        </p:nvSpPr>
        <p:spPr>
          <a:xfrm>
            <a:off x="876300" y="5676900"/>
            <a:ext cx="5027057"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Segoe UI" pitchFamily="34" charset="0"/>
                <a:ea typeface="Segoe UI" pitchFamily="34" charset="-122"/>
                <a:cs typeface="Segoe UI" pitchFamily="34" charset="-120"/>
              </a:rPr>
              <a:t>Lượng hóa mối quan hệ giữa quy định và thực trạng phát thải</a:t>
            </a:r>
            <a:endParaRPr lang="en-US" sz="1200" dirty="0"/>
          </a:p>
        </p:txBody>
      </p:sp>
      <p:sp>
        <p:nvSpPr>
          <p:cNvPr id="21" name="Text 8"/>
          <p:cNvSpPr/>
          <p:nvPr/>
        </p:nvSpPr>
        <p:spPr>
          <a:xfrm>
            <a:off x="876300" y="5981700"/>
            <a:ext cx="4184094"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Segoe UI" pitchFamily="34" charset="0"/>
                <a:ea typeface="Segoe UI" pitchFamily="34" charset="-122"/>
                <a:cs typeface="Segoe UI" pitchFamily="34" charset="-120"/>
              </a:rPr>
              <a:t>Hỗ trợ ra quyết định tài chính và kỹ thuật chính xác</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2025-11-06T19:54:10Z</dcterms:created>
  <dcterms:modified xsi:type="dcterms:W3CDTF">2025-11-06T19:54:10Z</dcterms:modified>
</cp:coreProperties>
</file>